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1" r:id="rId66"/>
    <p:sldId id="282" r:id="rId67"/>
    <p:sldId id="283" r:id="rId68"/>
    <p:sldId id="284" r:id="rId69"/>
    <p:sldId id="285" r:id="rId70"/>
    <p:sldId id="286" r:id="rId71"/>
    <p:sldId id="287" r:id="rId72"/>
    <p:sldId id="288" r:id="rId73"/>
    <p:sldId id="289" r:id="rId74"/>
    <p:sldId id="290" r:id="rId75"/>
    <p:sldId id="291" r:id="rId76"/>
    <p:sldId id="292" r:id="rId77"/>
    <p:sldId id="293" r:id="rId78"/>
    <p:sldId id="294" r:id="rId79"/>
    <p:sldId id="295" r:id="rId80"/>
    <p:sldId id="296" r:id="rId81"/>
    <p:sldId id="297" r:id="rId82"/>
    <p:sldId id="298" r:id="rId83"/>
    <p:sldId id="299" r:id="rId8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Italics" charset="1" panose="00000500000000000000"/>
      <p:regular r:id="rId31"/>
    </p:embeddedFont>
    <p:embeddedFont>
      <p:font typeface="Open Sauce Bold Italics" charset="1" panose="00000800000000000000"/>
      <p:regular r:id="rId32"/>
    </p:embeddedFont>
    <p:embeddedFont>
      <p:font typeface="Open Sauce Light" charset="1" panose="00000400000000000000"/>
      <p:regular r:id="rId33"/>
    </p:embeddedFont>
    <p:embeddedFont>
      <p:font typeface="Open Sauce Light Italics" charset="1" panose="00000400000000000000"/>
      <p:regular r:id="rId34"/>
    </p:embeddedFont>
    <p:embeddedFont>
      <p:font typeface="Open Sauce Medium" charset="1" panose="00000600000000000000"/>
      <p:regular r:id="rId35"/>
    </p:embeddedFont>
    <p:embeddedFont>
      <p:font typeface="Open Sauce Medium Italics" charset="1" panose="00000600000000000000"/>
      <p:regular r:id="rId36"/>
    </p:embeddedFont>
    <p:embeddedFont>
      <p:font typeface="Open Sauce Semi-Bold" charset="1" panose="00000700000000000000"/>
      <p:regular r:id="rId37"/>
    </p:embeddedFont>
    <p:embeddedFont>
      <p:font typeface="Open Sauce Semi-Bold Italics" charset="1" panose="00000700000000000000"/>
      <p:regular r:id="rId38"/>
    </p:embeddedFont>
    <p:embeddedFont>
      <p:font typeface="Open Sauce Heavy" charset="1" panose="00000A00000000000000"/>
      <p:regular r:id="rId39"/>
    </p:embeddedFont>
    <p:embeddedFont>
      <p:font typeface="Open Sauce Heavy Italics" charset="1" panose="00000A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61" Target="slides/slide21.xml" Type="http://schemas.openxmlformats.org/officeDocument/2006/relationships/slide"/><Relationship Id="rId62" Target="slides/slide22.xml" Type="http://schemas.openxmlformats.org/officeDocument/2006/relationships/slide"/><Relationship Id="rId63" Target="slides/slide23.xml" Type="http://schemas.openxmlformats.org/officeDocument/2006/relationships/slide"/><Relationship Id="rId64" Target="slides/slide24.xml" Type="http://schemas.openxmlformats.org/officeDocument/2006/relationships/slide"/><Relationship Id="rId65" Target="slides/slide25.xml" Type="http://schemas.openxmlformats.org/officeDocument/2006/relationships/slide"/><Relationship Id="rId66" Target="slides/slide26.xml" Type="http://schemas.openxmlformats.org/officeDocument/2006/relationships/slide"/><Relationship Id="rId67" Target="slides/slide27.xml" Type="http://schemas.openxmlformats.org/officeDocument/2006/relationships/slide"/><Relationship Id="rId68" Target="slides/slide28.xml" Type="http://schemas.openxmlformats.org/officeDocument/2006/relationships/slide"/><Relationship Id="rId69" Target="slides/slide29.xml" Type="http://schemas.openxmlformats.org/officeDocument/2006/relationships/slide"/><Relationship Id="rId7" Target="fonts/font7.fntdata" Type="http://schemas.openxmlformats.org/officeDocument/2006/relationships/font"/><Relationship Id="rId70" Target="slides/slide30.xml" Type="http://schemas.openxmlformats.org/officeDocument/2006/relationships/slide"/><Relationship Id="rId71" Target="slides/slide31.xml" Type="http://schemas.openxmlformats.org/officeDocument/2006/relationships/slide"/><Relationship Id="rId72" Target="slides/slide32.xml" Type="http://schemas.openxmlformats.org/officeDocument/2006/relationships/slide"/><Relationship Id="rId73" Target="slides/slide33.xml" Type="http://schemas.openxmlformats.org/officeDocument/2006/relationships/slide"/><Relationship Id="rId74" Target="slides/slide34.xml" Type="http://schemas.openxmlformats.org/officeDocument/2006/relationships/slide"/><Relationship Id="rId75" Target="slides/slide35.xml" Type="http://schemas.openxmlformats.org/officeDocument/2006/relationships/slide"/><Relationship Id="rId76" Target="slides/slide36.xml" Type="http://schemas.openxmlformats.org/officeDocument/2006/relationships/slide"/><Relationship Id="rId77" Target="slides/slide37.xml" Type="http://schemas.openxmlformats.org/officeDocument/2006/relationships/slide"/><Relationship Id="rId78" Target="slides/slide38.xml" Type="http://schemas.openxmlformats.org/officeDocument/2006/relationships/slide"/><Relationship Id="rId79" Target="slides/slide39.xml" Type="http://schemas.openxmlformats.org/officeDocument/2006/relationships/slide"/><Relationship Id="rId8" Target="fonts/font8.fntdata" Type="http://schemas.openxmlformats.org/officeDocument/2006/relationships/font"/><Relationship Id="rId80" Target="slides/slide40.xml" Type="http://schemas.openxmlformats.org/officeDocument/2006/relationships/slide"/><Relationship Id="rId81" Target="slides/slide41.xml" Type="http://schemas.openxmlformats.org/officeDocument/2006/relationships/slide"/><Relationship Id="rId82" Target="slides/slide42.xml" Type="http://schemas.openxmlformats.org/officeDocument/2006/relationships/slide"/><Relationship Id="rId83" Target="slides/slide43.xml" Type="http://schemas.openxmlformats.org/officeDocument/2006/relationships/slide"/><Relationship Id="rId84" Target="slides/slide44.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colab.research.google.com/drive/19dx9rwW6wXbEiXqTM_7aOPuY5JPXz2DO#scrollTo=nlGH40T3ItVM" TargetMode="External" Type="http://schemas.openxmlformats.org/officeDocument/2006/relationships/hyperlink"/></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colab.research.google.com/drive/1yfzb27UD2F-L4o0sZsOG6suDk3IUVR71?usp=sharing#scrollTo=OcFx9JF7nM31" TargetMode="External" Type="http://schemas.openxmlformats.org/officeDocument/2006/relationships/hyperlink"/></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colab.research.google.com/drive/1CYGQZbokzCPuX7iFylIT9nny7cuE6-4V?usp=sharing#scrollTo=Sqww3pZrkwEI"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colab.research.google.com/drive/1CYGQZbokzCPuX7iFylIT9nny7cuE6-4V?usp=sharing#scrollTo=Sqww3pZrkwEI" TargetMode="External" Type="http://schemas.openxmlformats.org/officeDocument/2006/relationships/hyperlink"/></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colab.research.google.com/drive/1CYGQZbokzCPuX7iFylIT9nny7cuE6-4V?usp=sharing#scrollTo=Sqww3pZrkwEI" TargetMode="External" Type="http://schemas.openxmlformats.org/officeDocument/2006/relationships/hyperlink"/></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5.png" Type="http://schemas.openxmlformats.org/officeDocument/2006/relationships/image"/><Relationship Id="rId4" Target="https://www.figma.com/file/6C3a21M2VIDteGtSqq3yVU/Medical_Expert_System?type=whiteboard&amp;node-id=0-1&amp;t=qYuKdl5F2PP6xVtn-0" TargetMode="External" Type="http://schemas.openxmlformats.org/officeDocument/2006/relationships/hyperlink"/><Relationship Id="rId5" Target="https://www.sciencedirect.com/science/article/abs/pii/B9780128217771000227?via%3Dihub" TargetMode="External" Type="http://schemas.openxmlformats.org/officeDocument/2006/relationships/hyperlink"/></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jpeg" Type="http://schemas.openxmlformats.org/officeDocument/2006/relationships/image"/><Relationship Id="rId4" Target="../media/VAF1zgF1_Kw.mp4" Type="http://schemas.openxmlformats.org/officeDocument/2006/relationships/video"/><Relationship Id="rId5" Target="../media/VAF1zgF1_Kw.mp4" Type="http://schemas.microsoft.com/office/2007/relationships/media"/></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sciencedirect.com/science/article/abs/pii/B9780128217771000227?via%3Dihub" TargetMode="External" Type="http://schemas.openxmlformats.org/officeDocument/2006/relationships/hyperlink"/><Relationship Id="rId4" Target="https://ieeexplore.ieee.org/stamp/stamp.jsp?arnumber=9167238" TargetMode="External" Type="http://schemas.openxmlformats.org/officeDocument/2006/relationships/hyperlink"/><Relationship Id="rId5" Target="https://www.msdmanuals.com/en-in/home/health-topics" TargetMode="External" Type="http://schemas.openxmlformats.org/officeDocument/2006/relationships/hyperlink"/></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colab.research.google.com/drive/1dMuCo37YbMxNjBEbz5zZJ-7dieXF6DUg"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docs.google.com/spreadsheets/d/1ZiMEMJbJN07Z_JQpUO2L3IG2xercvuhvBkojWXVlatM/edit?usp=sharing"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https://colab.research.google.com/drive/1FBF2jw5kAP_1Ag4ADigOMmoDcI-puCiU#scrollTo=PlCDmIBScbR2"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171062" y="7734838"/>
            <a:ext cx="8165306" cy="22363"/>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171062" y="2965844"/>
            <a:ext cx="15305391" cy="3579493"/>
          </a:xfrm>
          <a:prstGeom prst="rect">
            <a:avLst/>
          </a:prstGeom>
        </p:spPr>
        <p:txBody>
          <a:bodyPr anchor="t" rtlCol="false" tIns="0" lIns="0" bIns="0" rIns="0">
            <a:spAutoFit/>
          </a:bodyPr>
          <a:lstStyle/>
          <a:p>
            <a:pPr algn="just">
              <a:lnSpc>
                <a:spcPts val="9383"/>
              </a:lnSpc>
            </a:pPr>
            <a:r>
              <a:rPr lang="en-US" sz="8530" spc="315">
                <a:solidFill>
                  <a:srgbClr val="FFFFFF"/>
                </a:solidFill>
                <a:latin typeface="Days"/>
              </a:rPr>
              <a:t>Medical Expert</a:t>
            </a:r>
          </a:p>
          <a:p>
            <a:pPr algn="just">
              <a:lnSpc>
                <a:spcPts val="9383"/>
              </a:lnSpc>
            </a:pPr>
            <a:r>
              <a:rPr lang="en-US" sz="8530" spc="315">
                <a:solidFill>
                  <a:srgbClr val="FFFFFF"/>
                </a:solidFill>
                <a:latin typeface="Days"/>
              </a:rPr>
              <a:t>System For</a:t>
            </a:r>
          </a:p>
          <a:p>
            <a:pPr algn="just">
              <a:lnSpc>
                <a:spcPts val="9383"/>
              </a:lnSpc>
            </a:pPr>
            <a:r>
              <a:rPr lang="en-US" sz="8530" spc="315">
                <a:solidFill>
                  <a:srgbClr val="FFFFFF"/>
                </a:solidFill>
                <a:latin typeface="Days"/>
              </a:rPr>
              <a:t>Disease Prediction</a:t>
            </a:r>
          </a:p>
        </p:txBody>
      </p:sp>
      <p:sp>
        <p:nvSpPr>
          <p:cNvPr name="TextBox 5" id="5"/>
          <p:cNvSpPr txBox="true"/>
          <p:nvPr/>
        </p:nvSpPr>
        <p:spPr>
          <a:xfrm rot="0">
            <a:off x="1171062" y="1793985"/>
            <a:ext cx="9646499" cy="771809"/>
          </a:xfrm>
          <a:prstGeom prst="rect">
            <a:avLst/>
          </a:prstGeom>
        </p:spPr>
        <p:txBody>
          <a:bodyPr anchor="t" rtlCol="false" tIns="0" lIns="0" bIns="0" rIns="0">
            <a:spAutoFit/>
          </a:bodyPr>
          <a:lstStyle/>
          <a:p>
            <a:pPr>
              <a:lnSpc>
                <a:spcPts val="4974"/>
              </a:lnSpc>
            </a:pPr>
            <a:r>
              <a:rPr lang="en-US" sz="4522" spc="339">
                <a:solidFill>
                  <a:srgbClr val="FFFFFF"/>
                </a:solidFill>
                <a:latin typeface="Agrandir Narrow Bold"/>
              </a:rPr>
              <a:t>MINI PROJECT PRESENTATION</a:t>
            </a:r>
          </a:p>
        </p:txBody>
      </p:sp>
      <p:sp>
        <p:nvSpPr>
          <p:cNvPr name="TextBox 6" id="6"/>
          <p:cNvSpPr txBox="true"/>
          <p:nvPr/>
        </p:nvSpPr>
        <p:spPr>
          <a:xfrm rot="0">
            <a:off x="1171062" y="6781216"/>
            <a:ext cx="12376067" cy="597790"/>
          </a:xfrm>
          <a:prstGeom prst="rect">
            <a:avLst/>
          </a:prstGeom>
        </p:spPr>
        <p:txBody>
          <a:bodyPr anchor="t" rtlCol="false" tIns="0" lIns="0" bIns="0" rIns="0">
            <a:spAutoFit/>
          </a:bodyPr>
          <a:lstStyle/>
          <a:p>
            <a:pPr>
              <a:lnSpc>
                <a:spcPts val="4997"/>
              </a:lnSpc>
            </a:pPr>
            <a:r>
              <a:rPr lang="en-US" sz="3399">
                <a:solidFill>
                  <a:srgbClr val="FFFFFF"/>
                </a:solidFill>
                <a:latin typeface="Open Sauce Light"/>
              </a:rPr>
              <a:t>Under the supervision of Prof. Vrijendra Sir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759493" y="0"/>
            <a:ext cx="8276749" cy="10287000"/>
          </a:xfrm>
          <a:custGeom>
            <a:avLst/>
            <a:gdLst/>
            <a:ahLst/>
            <a:cxnLst/>
            <a:rect r="r" b="b" t="t" l="l"/>
            <a:pathLst>
              <a:path h="10287000" w="8276749">
                <a:moveTo>
                  <a:pt x="0" y="0"/>
                </a:moveTo>
                <a:lnTo>
                  <a:pt x="8276749" y="0"/>
                </a:lnTo>
                <a:lnTo>
                  <a:pt x="8276749" y="10287000"/>
                </a:lnTo>
                <a:lnTo>
                  <a:pt x="0" y="10287000"/>
                </a:lnTo>
                <a:lnTo>
                  <a:pt x="0" y="0"/>
                </a:lnTo>
                <a:close/>
              </a:path>
            </a:pathLst>
          </a:custGeom>
          <a:blipFill>
            <a:blip r:embed="rId3"/>
            <a:stretch>
              <a:fillRect l="0" t="0" r="0" b="0"/>
            </a:stretch>
          </a:blipFill>
        </p:spPr>
      </p:sp>
      <p:sp>
        <p:nvSpPr>
          <p:cNvPr name="TextBox 4" id="4"/>
          <p:cNvSpPr txBox="true"/>
          <p:nvPr/>
        </p:nvSpPr>
        <p:spPr>
          <a:xfrm rot="0">
            <a:off x="420752" y="691085"/>
            <a:ext cx="7650870" cy="1635952"/>
          </a:xfrm>
          <a:prstGeom prst="rect">
            <a:avLst/>
          </a:prstGeom>
        </p:spPr>
        <p:txBody>
          <a:bodyPr anchor="t" rtlCol="false" tIns="0" lIns="0" bIns="0" rIns="0">
            <a:spAutoFit/>
          </a:bodyPr>
          <a:lstStyle/>
          <a:p>
            <a:pPr algn="ctr">
              <a:lnSpc>
                <a:spcPts val="6396"/>
              </a:lnSpc>
            </a:pPr>
            <a:r>
              <a:rPr lang="en-US" sz="5815" spc="186">
                <a:solidFill>
                  <a:srgbClr val="FFFFFF"/>
                </a:solidFill>
                <a:latin typeface="Days"/>
              </a:rPr>
              <a:t>Horizontal Bar Graph</a:t>
            </a:r>
          </a:p>
        </p:txBody>
      </p:sp>
      <p:sp>
        <p:nvSpPr>
          <p:cNvPr name="TextBox 5" id="5"/>
          <p:cNvSpPr txBox="true"/>
          <p:nvPr/>
        </p:nvSpPr>
        <p:spPr>
          <a:xfrm rot="0">
            <a:off x="1028700" y="6537016"/>
            <a:ext cx="7042922" cy="1077953"/>
          </a:xfrm>
          <a:prstGeom prst="rect">
            <a:avLst/>
          </a:prstGeom>
        </p:spPr>
        <p:txBody>
          <a:bodyPr anchor="t" rtlCol="false" tIns="0" lIns="0" bIns="0" rIns="0">
            <a:spAutoFit/>
          </a:bodyPr>
          <a:lstStyle/>
          <a:p>
            <a:pPr algn="just">
              <a:lnSpc>
                <a:spcPts val="4421"/>
              </a:lnSpc>
            </a:pPr>
            <a:r>
              <a:rPr lang="en-US" sz="3008">
                <a:solidFill>
                  <a:srgbClr val="FFFFFF"/>
                </a:solidFill>
                <a:latin typeface="Open Sauce Light"/>
              </a:rPr>
              <a:t>Fig 2:  Horizontal Bar Graph (Diseases vs Count of Symptoms)</a:t>
            </a:r>
          </a:p>
        </p:txBody>
      </p:sp>
      <p:sp>
        <p:nvSpPr>
          <p:cNvPr name="TextBox 6" id="6"/>
          <p:cNvSpPr txBox="true"/>
          <p:nvPr/>
        </p:nvSpPr>
        <p:spPr>
          <a:xfrm rot="0">
            <a:off x="293364" y="3018845"/>
            <a:ext cx="7778258" cy="2182853"/>
          </a:xfrm>
          <a:prstGeom prst="rect">
            <a:avLst/>
          </a:prstGeom>
        </p:spPr>
        <p:txBody>
          <a:bodyPr anchor="t" rtlCol="false" tIns="0" lIns="0" bIns="0" rIns="0">
            <a:spAutoFit/>
          </a:bodyPr>
          <a:lstStyle/>
          <a:p>
            <a:pPr algn="just" marL="649447" indent="-324724" lvl="1">
              <a:lnSpc>
                <a:spcPts val="4421"/>
              </a:lnSpc>
              <a:buFont typeface="Arial"/>
              <a:buChar char="•"/>
            </a:pPr>
            <a:r>
              <a:rPr lang="en-US" sz="3008">
                <a:solidFill>
                  <a:srgbClr val="FFFFFF"/>
                </a:solidFill>
                <a:latin typeface="Open Sauce Light"/>
              </a:rPr>
              <a:t>Reveals the frequency of symptoms associated with different diseases, aiding in identifying prevalent symptoms across conditions.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33260" y="43492"/>
            <a:ext cx="11854740" cy="10200016"/>
          </a:xfrm>
          <a:custGeom>
            <a:avLst/>
            <a:gdLst/>
            <a:ahLst/>
            <a:cxnLst/>
            <a:rect r="r" b="b" t="t" l="l"/>
            <a:pathLst>
              <a:path h="10200016" w="11854740">
                <a:moveTo>
                  <a:pt x="0" y="0"/>
                </a:moveTo>
                <a:lnTo>
                  <a:pt x="11854740" y="0"/>
                </a:lnTo>
                <a:lnTo>
                  <a:pt x="11854740" y="10200016"/>
                </a:lnTo>
                <a:lnTo>
                  <a:pt x="0" y="10200016"/>
                </a:lnTo>
                <a:lnTo>
                  <a:pt x="0" y="0"/>
                </a:lnTo>
                <a:close/>
              </a:path>
            </a:pathLst>
          </a:custGeom>
          <a:blipFill>
            <a:blip r:embed="rId3"/>
            <a:stretch>
              <a:fillRect l="0" t="0" r="0" b="0"/>
            </a:stretch>
          </a:blipFill>
        </p:spPr>
      </p:sp>
      <p:sp>
        <p:nvSpPr>
          <p:cNvPr name="TextBox 4" id="4"/>
          <p:cNvSpPr txBox="true"/>
          <p:nvPr/>
        </p:nvSpPr>
        <p:spPr>
          <a:xfrm rot="0">
            <a:off x="-523683" y="646918"/>
            <a:ext cx="7650870" cy="826327"/>
          </a:xfrm>
          <a:prstGeom prst="rect">
            <a:avLst/>
          </a:prstGeom>
        </p:spPr>
        <p:txBody>
          <a:bodyPr anchor="t" rtlCol="false" tIns="0" lIns="0" bIns="0" rIns="0">
            <a:spAutoFit/>
          </a:bodyPr>
          <a:lstStyle/>
          <a:p>
            <a:pPr algn="ctr">
              <a:lnSpc>
                <a:spcPts val="6396"/>
              </a:lnSpc>
            </a:pPr>
            <a:r>
              <a:rPr lang="en-US" sz="5815" spc="186">
                <a:solidFill>
                  <a:srgbClr val="FFFFFF"/>
                </a:solidFill>
                <a:latin typeface="Days"/>
              </a:rPr>
              <a:t>Heatmap</a:t>
            </a:r>
          </a:p>
        </p:txBody>
      </p:sp>
      <p:sp>
        <p:nvSpPr>
          <p:cNvPr name="TextBox 5" id="5"/>
          <p:cNvSpPr txBox="true"/>
          <p:nvPr/>
        </p:nvSpPr>
        <p:spPr>
          <a:xfrm rot="0">
            <a:off x="680890" y="7335554"/>
            <a:ext cx="4971630" cy="2182853"/>
          </a:xfrm>
          <a:prstGeom prst="rect">
            <a:avLst/>
          </a:prstGeom>
        </p:spPr>
        <p:txBody>
          <a:bodyPr anchor="t" rtlCol="false" tIns="0" lIns="0" bIns="0" rIns="0">
            <a:spAutoFit/>
          </a:bodyPr>
          <a:lstStyle/>
          <a:p>
            <a:pPr algn="just">
              <a:lnSpc>
                <a:spcPts val="4421"/>
              </a:lnSpc>
            </a:pPr>
            <a:r>
              <a:rPr lang="en-US" sz="3008">
                <a:solidFill>
                  <a:srgbClr val="FFFFFF"/>
                </a:solidFill>
                <a:latin typeface="Open Sauce Light"/>
              </a:rPr>
              <a:t>Fig 3: Heatmap (Symptom Presence/Absence for Diseases)</a:t>
            </a:r>
          </a:p>
          <a:p>
            <a:pPr algn="just">
              <a:lnSpc>
                <a:spcPts val="4421"/>
              </a:lnSpc>
            </a:pPr>
          </a:p>
        </p:txBody>
      </p:sp>
      <p:sp>
        <p:nvSpPr>
          <p:cNvPr name="TextBox 6" id="6"/>
          <p:cNvSpPr txBox="true"/>
          <p:nvPr/>
        </p:nvSpPr>
        <p:spPr>
          <a:xfrm rot="0">
            <a:off x="481255" y="2759120"/>
            <a:ext cx="5640993" cy="3287753"/>
          </a:xfrm>
          <a:prstGeom prst="rect">
            <a:avLst/>
          </a:prstGeom>
        </p:spPr>
        <p:txBody>
          <a:bodyPr anchor="t" rtlCol="false" tIns="0" lIns="0" bIns="0" rIns="0">
            <a:spAutoFit/>
          </a:bodyPr>
          <a:lstStyle/>
          <a:p>
            <a:pPr algn="just" marL="649447" indent="-324724" lvl="1">
              <a:lnSpc>
                <a:spcPts val="4421"/>
              </a:lnSpc>
              <a:buFont typeface="Arial"/>
              <a:buChar char="•"/>
            </a:pPr>
            <a:r>
              <a:rPr lang="en-US" sz="3008">
                <a:solidFill>
                  <a:srgbClr val="FFFFFF"/>
                </a:solidFill>
                <a:latin typeface="Open Sauce Light"/>
              </a:rPr>
              <a:t>Visualizes the presence or absence of symptoms for each disease, allowing for a comprehensive overview of symptom occurrence patterns.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008124" y="0"/>
            <a:ext cx="11279876" cy="10114289"/>
          </a:xfrm>
          <a:custGeom>
            <a:avLst/>
            <a:gdLst/>
            <a:ahLst/>
            <a:cxnLst/>
            <a:rect r="r" b="b" t="t" l="l"/>
            <a:pathLst>
              <a:path h="10114289" w="11279876">
                <a:moveTo>
                  <a:pt x="0" y="0"/>
                </a:moveTo>
                <a:lnTo>
                  <a:pt x="11279876" y="0"/>
                </a:lnTo>
                <a:lnTo>
                  <a:pt x="11279876" y="10114289"/>
                </a:lnTo>
                <a:lnTo>
                  <a:pt x="0" y="10114289"/>
                </a:lnTo>
                <a:lnTo>
                  <a:pt x="0" y="0"/>
                </a:lnTo>
                <a:close/>
              </a:path>
            </a:pathLst>
          </a:custGeom>
          <a:blipFill>
            <a:blip r:embed="rId3"/>
            <a:stretch>
              <a:fillRect l="0" t="0" r="0" b="0"/>
            </a:stretch>
          </a:blipFill>
        </p:spPr>
      </p:sp>
      <p:sp>
        <p:nvSpPr>
          <p:cNvPr name="TextBox 4" id="4"/>
          <p:cNvSpPr txBox="true"/>
          <p:nvPr/>
        </p:nvSpPr>
        <p:spPr>
          <a:xfrm rot="0">
            <a:off x="-371022" y="644112"/>
            <a:ext cx="7650870" cy="1635952"/>
          </a:xfrm>
          <a:prstGeom prst="rect">
            <a:avLst/>
          </a:prstGeom>
        </p:spPr>
        <p:txBody>
          <a:bodyPr anchor="t" rtlCol="false" tIns="0" lIns="0" bIns="0" rIns="0">
            <a:spAutoFit/>
          </a:bodyPr>
          <a:lstStyle/>
          <a:p>
            <a:pPr algn="ctr">
              <a:lnSpc>
                <a:spcPts val="6396"/>
              </a:lnSpc>
            </a:pPr>
            <a:r>
              <a:rPr lang="en-US" sz="5815" spc="186">
                <a:solidFill>
                  <a:srgbClr val="FFFFFF"/>
                </a:solidFill>
                <a:latin typeface="Days"/>
              </a:rPr>
              <a:t>Intersection Matrix</a:t>
            </a:r>
          </a:p>
        </p:txBody>
      </p:sp>
      <p:sp>
        <p:nvSpPr>
          <p:cNvPr name="TextBox 5" id="5"/>
          <p:cNvSpPr txBox="true"/>
          <p:nvPr/>
        </p:nvSpPr>
        <p:spPr>
          <a:xfrm rot="0">
            <a:off x="680890" y="7335554"/>
            <a:ext cx="5934574" cy="1630403"/>
          </a:xfrm>
          <a:prstGeom prst="rect">
            <a:avLst/>
          </a:prstGeom>
        </p:spPr>
        <p:txBody>
          <a:bodyPr anchor="t" rtlCol="false" tIns="0" lIns="0" bIns="0" rIns="0">
            <a:spAutoFit/>
          </a:bodyPr>
          <a:lstStyle/>
          <a:p>
            <a:pPr algn="just">
              <a:lnSpc>
                <a:spcPts val="4421"/>
              </a:lnSpc>
            </a:pPr>
            <a:r>
              <a:rPr lang="en-US" sz="3008">
                <a:solidFill>
                  <a:srgbClr val="FFFFFF"/>
                </a:solidFill>
                <a:latin typeface="Open Sauce Light"/>
              </a:rPr>
              <a:t>Fig 4:  Intersection Matrix Plot (Symptoms between Diseases)</a:t>
            </a:r>
          </a:p>
          <a:p>
            <a:pPr algn="just">
              <a:lnSpc>
                <a:spcPts val="4421"/>
              </a:lnSpc>
            </a:pPr>
          </a:p>
        </p:txBody>
      </p:sp>
      <p:sp>
        <p:nvSpPr>
          <p:cNvPr name="TextBox 6" id="6"/>
          <p:cNvSpPr txBox="true"/>
          <p:nvPr/>
        </p:nvSpPr>
        <p:spPr>
          <a:xfrm rot="0">
            <a:off x="293364" y="2887708"/>
            <a:ext cx="6322100" cy="2735303"/>
          </a:xfrm>
          <a:prstGeom prst="rect">
            <a:avLst/>
          </a:prstGeom>
        </p:spPr>
        <p:txBody>
          <a:bodyPr anchor="t" rtlCol="false" tIns="0" lIns="0" bIns="0" rIns="0">
            <a:spAutoFit/>
          </a:bodyPr>
          <a:lstStyle/>
          <a:p>
            <a:pPr algn="just" marL="649447" indent="-324724" lvl="1">
              <a:lnSpc>
                <a:spcPts val="4421"/>
              </a:lnSpc>
              <a:buFont typeface="Arial"/>
              <a:buChar char="•"/>
            </a:pPr>
            <a:r>
              <a:rPr lang="en-US" sz="3008">
                <a:solidFill>
                  <a:srgbClr val="FFFFFF"/>
                </a:solidFill>
                <a:latin typeface="Open Sauce Light"/>
              </a:rPr>
              <a:t>Highlights overlaps between symptoms and diseases, offering insights into shared symptoms across various conditions.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31274" y="1629281"/>
            <a:ext cx="17184231" cy="6750514"/>
          </a:xfrm>
          <a:custGeom>
            <a:avLst/>
            <a:gdLst/>
            <a:ahLst/>
            <a:cxnLst/>
            <a:rect r="r" b="b" t="t" l="l"/>
            <a:pathLst>
              <a:path h="6750514" w="17184231">
                <a:moveTo>
                  <a:pt x="0" y="0"/>
                </a:moveTo>
                <a:lnTo>
                  <a:pt x="17184231" y="0"/>
                </a:lnTo>
                <a:lnTo>
                  <a:pt x="17184231" y="6750514"/>
                </a:lnTo>
                <a:lnTo>
                  <a:pt x="0" y="6750514"/>
                </a:lnTo>
                <a:lnTo>
                  <a:pt x="0" y="0"/>
                </a:lnTo>
                <a:close/>
              </a:path>
            </a:pathLst>
          </a:custGeom>
          <a:blipFill>
            <a:blip r:embed="rId3"/>
            <a:stretch>
              <a:fillRect l="0" t="0" r="0" b="-26750"/>
            </a:stretch>
          </a:blipFill>
        </p:spPr>
      </p:sp>
      <p:sp>
        <p:nvSpPr>
          <p:cNvPr name="TextBox 4" id="4"/>
          <p:cNvSpPr txBox="true"/>
          <p:nvPr/>
        </p:nvSpPr>
        <p:spPr>
          <a:xfrm rot="0">
            <a:off x="2934693" y="449952"/>
            <a:ext cx="12418614" cy="826327"/>
          </a:xfrm>
          <a:prstGeom prst="rect">
            <a:avLst/>
          </a:prstGeom>
        </p:spPr>
        <p:txBody>
          <a:bodyPr anchor="t" rtlCol="false" tIns="0" lIns="0" bIns="0" rIns="0">
            <a:spAutoFit/>
          </a:bodyPr>
          <a:lstStyle/>
          <a:p>
            <a:pPr algn="ctr">
              <a:lnSpc>
                <a:spcPts val="6396"/>
              </a:lnSpc>
            </a:pPr>
            <a:r>
              <a:rPr lang="en-US" sz="5815" spc="186">
                <a:solidFill>
                  <a:srgbClr val="FFFFFF"/>
                </a:solidFill>
                <a:latin typeface="Days"/>
              </a:rPr>
              <a:t>Vertical Bar Graph</a:t>
            </a:r>
          </a:p>
        </p:txBody>
      </p:sp>
      <p:sp>
        <p:nvSpPr>
          <p:cNvPr name="TextBox 5" id="5"/>
          <p:cNvSpPr txBox="true"/>
          <p:nvPr/>
        </p:nvSpPr>
        <p:spPr>
          <a:xfrm rot="0">
            <a:off x="631274" y="8656597"/>
            <a:ext cx="17383989" cy="1077953"/>
          </a:xfrm>
          <a:prstGeom prst="rect">
            <a:avLst/>
          </a:prstGeom>
        </p:spPr>
        <p:txBody>
          <a:bodyPr anchor="t" rtlCol="false" tIns="0" lIns="0" bIns="0" rIns="0">
            <a:spAutoFit/>
          </a:bodyPr>
          <a:lstStyle/>
          <a:p>
            <a:pPr algn="ctr">
              <a:lnSpc>
                <a:spcPts val="4421"/>
              </a:lnSpc>
            </a:pPr>
            <a:r>
              <a:rPr lang="en-US" sz="3008">
                <a:solidFill>
                  <a:srgbClr val="FFFFFF"/>
                </a:solidFill>
                <a:latin typeface="Open Sauce Light"/>
              </a:rPr>
              <a:t>Fig 5:  Vertical Bar Graph Plot (Number of Symptoms vs Diseases)</a:t>
            </a:r>
          </a:p>
          <a:p>
            <a:pPr algn="ctr">
              <a:lnSpc>
                <a:spcPts val="4421"/>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880579" y="301554"/>
            <a:ext cx="11407421" cy="9683893"/>
          </a:xfrm>
          <a:custGeom>
            <a:avLst/>
            <a:gdLst/>
            <a:ahLst/>
            <a:cxnLst/>
            <a:rect r="r" b="b" t="t" l="l"/>
            <a:pathLst>
              <a:path h="9683893" w="11407421">
                <a:moveTo>
                  <a:pt x="0" y="0"/>
                </a:moveTo>
                <a:lnTo>
                  <a:pt x="11407421" y="0"/>
                </a:lnTo>
                <a:lnTo>
                  <a:pt x="11407421" y="9683892"/>
                </a:lnTo>
                <a:lnTo>
                  <a:pt x="0" y="9683892"/>
                </a:lnTo>
                <a:lnTo>
                  <a:pt x="0" y="0"/>
                </a:lnTo>
                <a:close/>
              </a:path>
            </a:pathLst>
          </a:custGeom>
          <a:blipFill>
            <a:blip r:embed="rId3"/>
            <a:stretch>
              <a:fillRect l="0" t="0" r="0" b="0"/>
            </a:stretch>
          </a:blipFill>
        </p:spPr>
      </p:sp>
      <p:sp>
        <p:nvSpPr>
          <p:cNvPr name="TextBox 4" id="4"/>
          <p:cNvSpPr txBox="true"/>
          <p:nvPr/>
        </p:nvSpPr>
        <p:spPr>
          <a:xfrm rot="0">
            <a:off x="-371022" y="644112"/>
            <a:ext cx="7650870" cy="826327"/>
          </a:xfrm>
          <a:prstGeom prst="rect">
            <a:avLst/>
          </a:prstGeom>
        </p:spPr>
        <p:txBody>
          <a:bodyPr anchor="t" rtlCol="false" tIns="0" lIns="0" bIns="0" rIns="0">
            <a:spAutoFit/>
          </a:bodyPr>
          <a:lstStyle/>
          <a:p>
            <a:pPr algn="ctr">
              <a:lnSpc>
                <a:spcPts val="6396"/>
              </a:lnSpc>
            </a:pPr>
            <a:r>
              <a:rPr lang="en-US" sz="5815" spc="186">
                <a:solidFill>
                  <a:srgbClr val="FFFFFF"/>
                </a:solidFill>
                <a:latin typeface="Days"/>
              </a:rPr>
              <a:t>Pie Chart</a:t>
            </a:r>
          </a:p>
        </p:txBody>
      </p:sp>
      <p:sp>
        <p:nvSpPr>
          <p:cNvPr name="TextBox 5" id="5"/>
          <p:cNvSpPr txBox="true"/>
          <p:nvPr/>
        </p:nvSpPr>
        <p:spPr>
          <a:xfrm rot="0">
            <a:off x="680890" y="7335554"/>
            <a:ext cx="5934574" cy="2182853"/>
          </a:xfrm>
          <a:prstGeom prst="rect">
            <a:avLst/>
          </a:prstGeom>
        </p:spPr>
        <p:txBody>
          <a:bodyPr anchor="t" rtlCol="false" tIns="0" lIns="0" bIns="0" rIns="0">
            <a:spAutoFit/>
          </a:bodyPr>
          <a:lstStyle/>
          <a:p>
            <a:pPr algn="just">
              <a:lnSpc>
                <a:spcPts val="4421"/>
              </a:lnSpc>
            </a:pPr>
            <a:r>
              <a:rPr lang="en-US" sz="3008">
                <a:solidFill>
                  <a:srgbClr val="FFFFFF"/>
                </a:solidFill>
                <a:latin typeface="Open Sauce Light"/>
              </a:rPr>
              <a:t>Fig 6:  Pie Chart (Distribution of Diseases or Symptoms by Target Organ)</a:t>
            </a:r>
          </a:p>
          <a:p>
            <a:pPr algn="just">
              <a:lnSpc>
                <a:spcPts val="4421"/>
              </a:lnSpc>
            </a:pPr>
          </a:p>
        </p:txBody>
      </p:sp>
      <p:sp>
        <p:nvSpPr>
          <p:cNvPr name="TextBox 6" id="6"/>
          <p:cNvSpPr txBox="true"/>
          <p:nvPr/>
        </p:nvSpPr>
        <p:spPr>
          <a:xfrm rot="0">
            <a:off x="293364" y="2746789"/>
            <a:ext cx="6322100" cy="2735303"/>
          </a:xfrm>
          <a:prstGeom prst="rect">
            <a:avLst/>
          </a:prstGeom>
        </p:spPr>
        <p:txBody>
          <a:bodyPr anchor="t" rtlCol="false" tIns="0" lIns="0" bIns="0" rIns="0">
            <a:spAutoFit/>
          </a:bodyPr>
          <a:lstStyle/>
          <a:p>
            <a:pPr algn="just" marL="649447" indent="-324724" lvl="1">
              <a:lnSpc>
                <a:spcPts val="4421"/>
              </a:lnSpc>
              <a:buFont typeface="Arial"/>
              <a:buChar char="•"/>
            </a:pPr>
            <a:r>
              <a:rPr lang="en-US" sz="3008">
                <a:solidFill>
                  <a:srgbClr val="FFFFFF"/>
                </a:solidFill>
                <a:latin typeface="Open Sauce Light"/>
              </a:rPr>
              <a:t>Displays disease or symptom distribution categorized by target organs, offering a concise overview of organ-specific associations.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859421" y="0"/>
            <a:ext cx="11428579" cy="10287000"/>
          </a:xfrm>
          <a:custGeom>
            <a:avLst/>
            <a:gdLst/>
            <a:ahLst/>
            <a:cxnLst/>
            <a:rect r="r" b="b" t="t" l="l"/>
            <a:pathLst>
              <a:path h="10287000" w="11428579">
                <a:moveTo>
                  <a:pt x="0" y="0"/>
                </a:moveTo>
                <a:lnTo>
                  <a:pt x="11428579" y="0"/>
                </a:lnTo>
                <a:lnTo>
                  <a:pt x="11428579" y="10287000"/>
                </a:lnTo>
                <a:lnTo>
                  <a:pt x="0" y="10287000"/>
                </a:lnTo>
                <a:lnTo>
                  <a:pt x="0" y="0"/>
                </a:lnTo>
                <a:close/>
              </a:path>
            </a:pathLst>
          </a:custGeom>
          <a:blipFill>
            <a:blip r:embed="rId3"/>
            <a:stretch>
              <a:fillRect l="-18728" t="0" r="-14374" b="0"/>
            </a:stretch>
          </a:blipFill>
        </p:spPr>
      </p:sp>
      <p:sp>
        <p:nvSpPr>
          <p:cNvPr name="TextBox 4" id="4"/>
          <p:cNvSpPr txBox="true"/>
          <p:nvPr/>
        </p:nvSpPr>
        <p:spPr>
          <a:xfrm rot="0">
            <a:off x="-371022" y="644112"/>
            <a:ext cx="7650870" cy="826327"/>
          </a:xfrm>
          <a:prstGeom prst="rect">
            <a:avLst/>
          </a:prstGeom>
        </p:spPr>
        <p:txBody>
          <a:bodyPr anchor="t" rtlCol="false" tIns="0" lIns="0" bIns="0" rIns="0">
            <a:spAutoFit/>
          </a:bodyPr>
          <a:lstStyle/>
          <a:p>
            <a:pPr algn="ctr">
              <a:lnSpc>
                <a:spcPts val="6396"/>
              </a:lnSpc>
            </a:pPr>
            <a:r>
              <a:rPr lang="en-US" sz="5815" spc="186">
                <a:solidFill>
                  <a:srgbClr val="FFFFFF"/>
                </a:solidFill>
                <a:latin typeface="Days"/>
              </a:rPr>
              <a:t>Network Graph</a:t>
            </a:r>
          </a:p>
        </p:txBody>
      </p:sp>
      <p:sp>
        <p:nvSpPr>
          <p:cNvPr name="TextBox 5" id="5"/>
          <p:cNvSpPr txBox="true"/>
          <p:nvPr/>
        </p:nvSpPr>
        <p:spPr>
          <a:xfrm rot="0">
            <a:off x="680890" y="7335554"/>
            <a:ext cx="5323927" cy="1630403"/>
          </a:xfrm>
          <a:prstGeom prst="rect">
            <a:avLst/>
          </a:prstGeom>
        </p:spPr>
        <p:txBody>
          <a:bodyPr anchor="t" rtlCol="false" tIns="0" lIns="0" bIns="0" rIns="0">
            <a:spAutoFit/>
          </a:bodyPr>
          <a:lstStyle/>
          <a:p>
            <a:pPr algn="just">
              <a:lnSpc>
                <a:spcPts val="4421"/>
              </a:lnSpc>
            </a:pPr>
            <a:r>
              <a:rPr lang="en-US" sz="3008">
                <a:solidFill>
                  <a:srgbClr val="FFFFFF"/>
                </a:solidFill>
                <a:latin typeface="Open Sauce Light"/>
              </a:rPr>
              <a:t>Fig 7:  Network Graph (Connecting Target Organs, Diseases, and Symptoms)</a:t>
            </a:r>
          </a:p>
        </p:txBody>
      </p:sp>
      <p:sp>
        <p:nvSpPr>
          <p:cNvPr name="TextBox 6" id="6"/>
          <p:cNvSpPr txBox="true"/>
          <p:nvPr/>
        </p:nvSpPr>
        <p:spPr>
          <a:xfrm rot="0">
            <a:off x="551714" y="2482895"/>
            <a:ext cx="5805398" cy="3840203"/>
          </a:xfrm>
          <a:prstGeom prst="rect">
            <a:avLst/>
          </a:prstGeom>
        </p:spPr>
        <p:txBody>
          <a:bodyPr anchor="t" rtlCol="false" tIns="0" lIns="0" bIns="0" rIns="0">
            <a:spAutoFit/>
          </a:bodyPr>
          <a:lstStyle/>
          <a:p>
            <a:pPr algn="just" marL="649447" indent="-324724" lvl="1">
              <a:lnSpc>
                <a:spcPts val="4421"/>
              </a:lnSpc>
              <a:buFont typeface="Arial"/>
              <a:buChar char="•"/>
            </a:pPr>
            <a:r>
              <a:rPr lang="en-US" sz="3008">
                <a:solidFill>
                  <a:srgbClr val="FFFFFF"/>
                </a:solidFill>
                <a:latin typeface="Open Sauce Light"/>
              </a:rPr>
              <a:t>Establishes complex relationships between target organs, diseases, and symptoms, enabling the visualization of intricate connections within the dataset.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5337" y="2594621"/>
            <a:ext cx="15708247" cy="7307044"/>
            <a:chOff x="0" y="0"/>
            <a:chExt cx="4137152" cy="1924489"/>
          </a:xfrm>
        </p:grpSpPr>
        <p:sp>
          <p:nvSpPr>
            <p:cNvPr name="Freeform 4" id="4"/>
            <p:cNvSpPr/>
            <p:nvPr/>
          </p:nvSpPr>
          <p:spPr>
            <a:xfrm flipH="false" flipV="false" rot="0">
              <a:off x="0" y="0"/>
              <a:ext cx="4137152" cy="1924489"/>
            </a:xfrm>
            <a:custGeom>
              <a:avLst/>
              <a:gdLst/>
              <a:ahLst/>
              <a:cxnLst/>
              <a:rect r="r" b="b" t="t" l="l"/>
              <a:pathLst>
                <a:path h="1924489" w="4137152">
                  <a:moveTo>
                    <a:pt x="0" y="0"/>
                  </a:moveTo>
                  <a:lnTo>
                    <a:pt x="4137152" y="0"/>
                  </a:lnTo>
                  <a:lnTo>
                    <a:pt x="4137152" y="1924489"/>
                  </a:lnTo>
                  <a:lnTo>
                    <a:pt x="0" y="1924489"/>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137152" cy="195306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56778" y="3807352"/>
            <a:ext cx="15103346" cy="5450948"/>
          </a:xfrm>
          <a:prstGeom prst="rect">
            <a:avLst/>
          </a:prstGeom>
        </p:spPr>
        <p:txBody>
          <a:bodyPr anchor="t" rtlCol="false" tIns="0" lIns="0" bIns="0" rIns="0">
            <a:spAutoFit/>
          </a:bodyPr>
          <a:lstStyle/>
          <a:p>
            <a:pPr marL="634288" indent="-317144" lvl="1">
              <a:lnSpc>
                <a:spcPts val="4318"/>
              </a:lnSpc>
              <a:buFont typeface="Arial"/>
              <a:buChar char="•"/>
            </a:pPr>
            <a:r>
              <a:rPr lang="en-US" sz="2937">
                <a:solidFill>
                  <a:srgbClr val="000000"/>
                </a:solidFill>
                <a:latin typeface="Open Sauce Light"/>
              </a:rPr>
              <a:t>After implementing a medical expert system based on a decision tree model, the resulting tree's depth extended to an intricate 19 levels. </a:t>
            </a:r>
          </a:p>
          <a:p>
            <a:pPr>
              <a:lnSpc>
                <a:spcPts val="4318"/>
              </a:lnSpc>
            </a:pPr>
          </a:p>
          <a:p>
            <a:pPr marL="634288" indent="-317144" lvl="1">
              <a:lnSpc>
                <a:spcPts val="4318"/>
              </a:lnSpc>
              <a:buFont typeface="Arial"/>
              <a:buChar char="•"/>
            </a:pPr>
            <a:r>
              <a:rPr lang="en-US" sz="2937">
                <a:solidFill>
                  <a:srgbClr val="000000"/>
                </a:solidFill>
                <a:latin typeface="Open Sauce Light"/>
              </a:rPr>
              <a:t>This depth raises concerns regarding model complexity, potential overfitting, and interpretability challenges. In response, a strategic shift in methodology is underway. Exploring alternative approaches, the focus has shifted towards ensembling methods such as random forest. </a:t>
            </a:r>
          </a:p>
          <a:p>
            <a:pPr>
              <a:lnSpc>
                <a:spcPts val="4318"/>
              </a:lnSpc>
            </a:pPr>
          </a:p>
          <a:p>
            <a:pPr marL="634288" indent="-317144" lvl="1">
              <a:lnSpc>
                <a:spcPts val="4318"/>
              </a:lnSpc>
              <a:buFont typeface="Arial"/>
              <a:buChar char="•"/>
            </a:pPr>
            <a:r>
              <a:rPr lang="en-US" sz="2937">
                <a:solidFill>
                  <a:srgbClr val="000000"/>
                </a:solidFill>
                <a:latin typeface="Open Sauce Light"/>
              </a:rPr>
              <a:t>This technique, known for its ability to mitigate overfitting while preserving predictive power, appears promising for this context.</a:t>
            </a:r>
          </a:p>
        </p:txBody>
      </p:sp>
      <p:sp>
        <p:nvSpPr>
          <p:cNvPr name="TextBox 7" id="7"/>
          <p:cNvSpPr txBox="true"/>
          <p:nvPr/>
        </p:nvSpPr>
        <p:spPr>
          <a:xfrm rot="0">
            <a:off x="3462273" y="1545303"/>
            <a:ext cx="10812627" cy="837605"/>
          </a:xfrm>
          <a:prstGeom prst="rect">
            <a:avLst/>
          </a:prstGeom>
        </p:spPr>
        <p:txBody>
          <a:bodyPr anchor="t" rtlCol="false" tIns="0" lIns="0" bIns="0" rIns="0">
            <a:spAutoFit/>
          </a:bodyPr>
          <a:lstStyle/>
          <a:p>
            <a:pPr algn="ctr">
              <a:lnSpc>
                <a:spcPts val="6351"/>
              </a:lnSpc>
            </a:pPr>
            <a:r>
              <a:rPr lang="en-US" sz="6351">
                <a:solidFill>
                  <a:srgbClr val="000000"/>
                </a:solidFill>
                <a:latin typeface="Open Sauce"/>
              </a:rPr>
              <a:t>IMPLEMENTATION</a:t>
            </a:r>
          </a:p>
        </p:txBody>
      </p:sp>
      <p:sp>
        <p:nvSpPr>
          <p:cNvPr name="TextBox 8" id="8"/>
          <p:cNvSpPr txBox="true"/>
          <p:nvPr/>
        </p:nvSpPr>
        <p:spPr>
          <a:xfrm rot="0">
            <a:off x="4297348" y="646778"/>
            <a:ext cx="9142476"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ATTEMPTS OF</a:t>
            </a:r>
          </a:p>
        </p:txBody>
      </p:sp>
      <p:sp>
        <p:nvSpPr>
          <p:cNvPr name="TextBox 9" id="9"/>
          <p:cNvSpPr txBox="true"/>
          <p:nvPr/>
        </p:nvSpPr>
        <p:spPr>
          <a:xfrm rot="0">
            <a:off x="1656778" y="2967179"/>
            <a:ext cx="12618122" cy="710567"/>
          </a:xfrm>
          <a:prstGeom prst="rect">
            <a:avLst/>
          </a:prstGeom>
        </p:spPr>
        <p:txBody>
          <a:bodyPr anchor="t" rtlCol="false" tIns="0" lIns="0" bIns="0" rIns="0">
            <a:spAutoFit/>
          </a:bodyPr>
          <a:lstStyle/>
          <a:p>
            <a:pPr algn="just">
              <a:lnSpc>
                <a:spcPts val="5879"/>
              </a:lnSpc>
            </a:pPr>
            <a:r>
              <a:rPr lang="en-US" sz="3999">
                <a:solidFill>
                  <a:srgbClr val="000000"/>
                </a:solidFill>
                <a:latin typeface="Open Sauce Bold"/>
              </a:rPr>
              <a:t>Method 1 :</a:t>
            </a:r>
            <a:r>
              <a:rPr lang="en-US" sz="3999" u="sng">
                <a:solidFill>
                  <a:srgbClr val="000000"/>
                </a:solidFill>
                <a:latin typeface="Open Sauce Bold"/>
                <a:hlinkClick r:id="rId4" tooltip="https://colab.research.google.com/drive/19dx9rwW6wXbEiXqTM_7aOPuY5JPXz2DO#scrollTo=nlGH40T3ItVM"/>
              </a:rPr>
              <a:t> Using Decision Tree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65120" y="1733541"/>
            <a:ext cx="14957759" cy="7524759"/>
          </a:xfrm>
          <a:custGeom>
            <a:avLst/>
            <a:gdLst/>
            <a:ahLst/>
            <a:cxnLst/>
            <a:rect r="r" b="b" t="t" l="l"/>
            <a:pathLst>
              <a:path h="7524759" w="14957759">
                <a:moveTo>
                  <a:pt x="0" y="0"/>
                </a:moveTo>
                <a:lnTo>
                  <a:pt x="14957760" y="0"/>
                </a:lnTo>
                <a:lnTo>
                  <a:pt x="14957760" y="7524759"/>
                </a:lnTo>
                <a:lnTo>
                  <a:pt x="0" y="7524759"/>
                </a:lnTo>
                <a:lnTo>
                  <a:pt x="0" y="0"/>
                </a:lnTo>
                <a:close/>
              </a:path>
            </a:pathLst>
          </a:custGeom>
          <a:blipFill>
            <a:blip r:embed="rId3"/>
            <a:stretch>
              <a:fillRect l="-2405" t="-636" r="0" b="-636"/>
            </a:stretch>
          </a:blipFill>
        </p:spPr>
      </p:sp>
      <p:sp>
        <p:nvSpPr>
          <p:cNvPr name="TextBox 4" id="4"/>
          <p:cNvSpPr txBox="true"/>
          <p:nvPr/>
        </p:nvSpPr>
        <p:spPr>
          <a:xfrm rot="0">
            <a:off x="5045249" y="638714"/>
            <a:ext cx="8961429" cy="837122"/>
          </a:xfrm>
          <a:prstGeom prst="rect">
            <a:avLst/>
          </a:prstGeom>
        </p:spPr>
        <p:txBody>
          <a:bodyPr anchor="t" rtlCol="false" tIns="0" lIns="0" bIns="0" rIns="0">
            <a:spAutoFit/>
          </a:bodyPr>
          <a:lstStyle/>
          <a:p>
            <a:pPr algn="just">
              <a:lnSpc>
                <a:spcPts val="6506"/>
              </a:lnSpc>
            </a:pPr>
            <a:r>
              <a:rPr lang="en-US" sz="5915" spc="189">
                <a:solidFill>
                  <a:srgbClr val="FFFFFF"/>
                </a:solidFill>
                <a:latin typeface="Days"/>
              </a:rPr>
              <a:t>Using Decision Tree</a:t>
            </a:r>
          </a:p>
        </p:txBody>
      </p:sp>
      <p:sp>
        <p:nvSpPr>
          <p:cNvPr name="TextBox 5" id="5"/>
          <p:cNvSpPr txBox="true"/>
          <p:nvPr/>
        </p:nvSpPr>
        <p:spPr>
          <a:xfrm rot="0">
            <a:off x="3330836" y="9429750"/>
            <a:ext cx="11086141" cy="535305"/>
          </a:xfrm>
          <a:prstGeom prst="rect">
            <a:avLst/>
          </a:prstGeom>
        </p:spPr>
        <p:txBody>
          <a:bodyPr anchor="t" rtlCol="false" tIns="0" lIns="0" bIns="0" rIns="0">
            <a:spAutoFit/>
          </a:bodyPr>
          <a:lstStyle/>
          <a:p>
            <a:pPr>
              <a:lnSpc>
                <a:spcPts val="4409"/>
              </a:lnSpc>
            </a:pPr>
            <a:r>
              <a:rPr lang="en-US" sz="2999">
                <a:solidFill>
                  <a:srgbClr val="FFFFFF"/>
                </a:solidFill>
                <a:latin typeface="Open Sauce Light"/>
              </a:rPr>
              <a:t>Fig. 8: Decision Tree of depth 19 constructed for our dataset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5337" y="2404121"/>
            <a:ext cx="16033963" cy="7497544"/>
            <a:chOff x="0" y="0"/>
            <a:chExt cx="4222937" cy="1974662"/>
          </a:xfrm>
        </p:grpSpPr>
        <p:sp>
          <p:nvSpPr>
            <p:cNvPr name="Freeform 4" id="4"/>
            <p:cNvSpPr/>
            <p:nvPr/>
          </p:nvSpPr>
          <p:spPr>
            <a:xfrm flipH="false" flipV="false" rot="0">
              <a:off x="0" y="0"/>
              <a:ext cx="4222937" cy="1974662"/>
            </a:xfrm>
            <a:custGeom>
              <a:avLst/>
              <a:gdLst/>
              <a:ahLst/>
              <a:cxnLst/>
              <a:rect r="r" b="b" t="t" l="l"/>
              <a:pathLst>
                <a:path h="1974662" w="4222937">
                  <a:moveTo>
                    <a:pt x="0" y="0"/>
                  </a:moveTo>
                  <a:lnTo>
                    <a:pt x="4222937" y="0"/>
                  </a:lnTo>
                  <a:lnTo>
                    <a:pt x="4222937" y="1974662"/>
                  </a:lnTo>
                  <a:lnTo>
                    <a:pt x="0" y="1974662"/>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222937" cy="2003237"/>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61190" y="3577355"/>
            <a:ext cx="15162256" cy="6127951"/>
          </a:xfrm>
          <a:prstGeom prst="rect">
            <a:avLst/>
          </a:prstGeom>
        </p:spPr>
        <p:txBody>
          <a:bodyPr anchor="t" rtlCol="false" tIns="0" lIns="0" bIns="0" rIns="0">
            <a:spAutoFit/>
          </a:bodyPr>
          <a:lstStyle/>
          <a:p>
            <a:pPr marL="594349" indent="-297175" lvl="1">
              <a:lnSpc>
                <a:spcPts val="4046"/>
              </a:lnSpc>
              <a:buFont typeface="Arial"/>
              <a:buChar char="•"/>
            </a:pPr>
            <a:r>
              <a:rPr lang="en-US" sz="2752">
                <a:solidFill>
                  <a:srgbClr val="000000"/>
                </a:solidFill>
                <a:latin typeface="Open Sauce Light"/>
              </a:rPr>
              <a:t>Upon transitioning from the decision tree to a random forest model, although a reduction in depth to 16 levels showed some improvement, concerns persisted regarding the inherent complexity of the random forest approach. </a:t>
            </a:r>
          </a:p>
          <a:p>
            <a:pPr>
              <a:lnSpc>
                <a:spcPts val="4046"/>
              </a:lnSpc>
            </a:pPr>
          </a:p>
          <a:p>
            <a:pPr marL="594349" indent="-297175" lvl="1">
              <a:lnSpc>
                <a:spcPts val="4046"/>
              </a:lnSpc>
              <a:buFont typeface="Arial"/>
              <a:buChar char="•"/>
            </a:pPr>
            <a:r>
              <a:rPr lang="en-US" sz="2752">
                <a:solidFill>
                  <a:srgbClr val="000000"/>
                </a:solidFill>
                <a:latin typeface="Open Sauce Light"/>
              </a:rPr>
              <a:t>This complexity, while mitigated compared to the initial decision tree, remained a pivotal factor in seeking a more streamlined solution. As a strategic pivot, the focus has now shifted decisively towards a rule-based implementation. </a:t>
            </a:r>
          </a:p>
          <a:p>
            <a:pPr>
              <a:lnSpc>
                <a:spcPts val="4046"/>
              </a:lnSpc>
            </a:pPr>
          </a:p>
          <a:p>
            <a:pPr marL="594349" indent="-297175" lvl="1">
              <a:lnSpc>
                <a:spcPts val="4046"/>
              </a:lnSpc>
              <a:buFont typeface="Arial"/>
              <a:buChar char="•"/>
            </a:pPr>
            <a:r>
              <a:rPr lang="en-US" sz="2752">
                <a:solidFill>
                  <a:srgbClr val="000000"/>
                </a:solidFill>
                <a:latin typeface="Open Sauce Light"/>
              </a:rPr>
              <a:t>This shift reflects a conscious effort to prioritize simplicity and interpretability without compromising predictive performance. Rule-based systems offer a structured and transparent framework that aligns closely with the intricate decision-making process required in medical applications.</a:t>
            </a:r>
          </a:p>
        </p:txBody>
      </p:sp>
      <p:sp>
        <p:nvSpPr>
          <p:cNvPr name="TextBox 7" id="7"/>
          <p:cNvSpPr txBox="true"/>
          <p:nvPr/>
        </p:nvSpPr>
        <p:spPr>
          <a:xfrm rot="0">
            <a:off x="3462273" y="1452216"/>
            <a:ext cx="10812627" cy="837605"/>
          </a:xfrm>
          <a:prstGeom prst="rect">
            <a:avLst/>
          </a:prstGeom>
        </p:spPr>
        <p:txBody>
          <a:bodyPr anchor="t" rtlCol="false" tIns="0" lIns="0" bIns="0" rIns="0">
            <a:spAutoFit/>
          </a:bodyPr>
          <a:lstStyle/>
          <a:p>
            <a:pPr algn="ctr">
              <a:lnSpc>
                <a:spcPts val="6351"/>
              </a:lnSpc>
            </a:pPr>
            <a:r>
              <a:rPr lang="en-US" sz="6351">
                <a:solidFill>
                  <a:srgbClr val="000000"/>
                </a:solidFill>
                <a:latin typeface="Open Sauce"/>
              </a:rPr>
              <a:t>IMPLEMENTATION</a:t>
            </a:r>
          </a:p>
        </p:txBody>
      </p:sp>
      <p:sp>
        <p:nvSpPr>
          <p:cNvPr name="TextBox 8" id="8"/>
          <p:cNvSpPr txBox="true"/>
          <p:nvPr/>
        </p:nvSpPr>
        <p:spPr>
          <a:xfrm rot="0">
            <a:off x="4297348" y="437228"/>
            <a:ext cx="9142476"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ATTEMPTS OF</a:t>
            </a:r>
          </a:p>
        </p:txBody>
      </p:sp>
      <p:sp>
        <p:nvSpPr>
          <p:cNvPr name="TextBox 9" id="9"/>
          <p:cNvSpPr txBox="true"/>
          <p:nvPr/>
        </p:nvSpPr>
        <p:spPr>
          <a:xfrm rot="0">
            <a:off x="1656778" y="2664283"/>
            <a:ext cx="12618122" cy="710567"/>
          </a:xfrm>
          <a:prstGeom prst="rect">
            <a:avLst/>
          </a:prstGeom>
        </p:spPr>
        <p:txBody>
          <a:bodyPr anchor="t" rtlCol="false" tIns="0" lIns="0" bIns="0" rIns="0">
            <a:spAutoFit/>
          </a:bodyPr>
          <a:lstStyle/>
          <a:p>
            <a:pPr algn="just">
              <a:lnSpc>
                <a:spcPts val="5879"/>
              </a:lnSpc>
            </a:pPr>
            <a:r>
              <a:rPr lang="en-US" sz="3999">
                <a:solidFill>
                  <a:srgbClr val="000000"/>
                </a:solidFill>
                <a:latin typeface="Open Sauce Bold"/>
              </a:rPr>
              <a:t>Method 2: </a:t>
            </a:r>
            <a:r>
              <a:rPr lang="en-US" sz="3999" u="sng">
                <a:solidFill>
                  <a:srgbClr val="000000"/>
                </a:solidFill>
                <a:latin typeface="Open Sauce Bold"/>
                <a:hlinkClick r:id="rId4" tooltip="https://colab.research.google.com/drive/1yfzb27UD2F-L4o0sZsOG6suDk3IUVR71?usp=sharing#scrollTo=OcFx9JF7nM31"/>
              </a:rPr>
              <a:t>Using Random Forest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5337" y="2713546"/>
            <a:ext cx="15773408" cy="7188119"/>
            <a:chOff x="0" y="0"/>
            <a:chExt cx="4154313" cy="1893167"/>
          </a:xfrm>
        </p:grpSpPr>
        <p:sp>
          <p:nvSpPr>
            <p:cNvPr name="Freeform 4" id="4"/>
            <p:cNvSpPr/>
            <p:nvPr/>
          </p:nvSpPr>
          <p:spPr>
            <a:xfrm flipH="false" flipV="false" rot="0">
              <a:off x="0" y="0"/>
              <a:ext cx="4154313" cy="1893167"/>
            </a:xfrm>
            <a:custGeom>
              <a:avLst/>
              <a:gdLst/>
              <a:ahLst/>
              <a:cxnLst/>
              <a:rect r="r" b="b" t="t" l="l"/>
              <a:pathLst>
                <a:path h="1893167" w="4154313">
                  <a:moveTo>
                    <a:pt x="0" y="0"/>
                  </a:moveTo>
                  <a:lnTo>
                    <a:pt x="4154313" y="0"/>
                  </a:lnTo>
                  <a:lnTo>
                    <a:pt x="4154313" y="1893167"/>
                  </a:lnTo>
                  <a:lnTo>
                    <a:pt x="0" y="1893167"/>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154313" cy="1921742"/>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56778" y="4039902"/>
            <a:ext cx="14475521" cy="5218398"/>
          </a:xfrm>
          <a:prstGeom prst="rect">
            <a:avLst/>
          </a:prstGeom>
        </p:spPr>
        <p:txBody>
          <a:bodyPr anchor="t" rtlCol="false" tIns="0" lIns="0" bIns="0" rIns="0">
            <a:spAutoFit/>
          </a:bodyPr>
          <a:lstStyle/>
          <a:p>
            <a:pPr marL="607922" indent="-303961" lvl="1">
              <a:lnSpc>
                <a:spcPts val="4139"/>
              </a:lnSpc>
              <a:buFont typeface="Arial"/>
              <a:buChar char="•"/>
            </a:pPr>
            <a:r>
              <a:rPr lang="en-US" sz="2815">
                <a:solidFill>
                  <a:srgbClr val="000000"/>
                </a:solidFill>
                <a:latin typeface="Open Sauce Light"/>
              </a:rPr>
              <a:t>In our rule-based implementation, our primary focus revolves around optimizing user interaction by minimizing the number of questions posed while efficiently narrowing down the search space with each input iteration. </a:t>
            </a:r>
          </a:p>
          <a:p>
            <a:pPr>
              <a:lnSpc>
                <a:spcPts val="4139"/>
              </a:lnSpc>
            </a:pPr>
          </a:p>
          <a:p>
            <a:pPr marL="607922" indent="-303961" lvl="1">
              <a:lnSpc>
                <a:spcPts val="4139"/>
              </a:lnSpc>
              <a:buFont typeface="Arial"/>
              <a:buChar char="•"/>
            </a:pPr>
            <a:r>
              <a:rPr lang="en-US" sz="2815">
                <a:solidFill>
                  <a:srgbClr val="000000"/>
                </a:solidFill>
                <a:latin typeface="Open Sauce Light"/>
              </a:rPr>
              <a:t>This approach aims to swiftly guide the user to the output by strategically reducing potential options based on their responses. </a:t>
            </a:r>
          </a:p>
          <a:p>
            <a:pPr>
              <a:lnSpc>
                <a:spcPts val="4139"/>
              </a:lnSpc>
            </a:pPr>
          </a:p>
          <a:p>
            <a:pPr marL="607922" indent="-303961" lvl="1">
              <a:lnSpc>
                <a:spcPts val="4139"/>
              </a:lnSpc>
              <a:buFont typeface="Arial"/>
              <a:buChar char="•"/>
            </a:pPr>
            <a:r>
              <a:rPr lang="en-US" sz="2815">
                <a:solidFill>
                  <a:srgbClr val="000000"/>
                </a:solidFill>
                <a:latin typeface="Open Sauce Light"/>
              </a:rPr>
              <a:t>By intelligently structuring the questions and refining the search criteria in real-time, we streamline the user experience, ensuring that each query significantly diminishes the pool of potential outcomes. </a:t>
            </a:r>
          </a:p>
        </p:txBody>
      </p:sp>
      <p:sp>
        <p:nvSpPr>
          <p:cNvPr name="TextBox 7" id="7"/>
          <p:cNvSpPr txBox="true"/>
          <p:nvPr/>
        </p:nvSpPr>
        <p:spPr>
          <a:xfrm rot="0">
            <a:off x="3462273" y="1605847"/>
            <a:ext cx="10812627" cy="837605"/>
          </a:xfrm>
          <a:prstGeom prst="rect">
            <a:avLst/>
          </a:prstGeom>
        </p:spPr>
        <p:txBody>
          <a:bodyPr anchor="t" rtlCol="false" tIns="0" lIns="0" bIns="0" rIns="0">
            <a:spAutoFit/>
          </a:bodyPr>
          <a:lstStyle/>
          <a:p>
            <a:pPr algn="ctr">
              <a:lnSpc>
                <a:spcPts val="6351"/>
              </a:lnSpc>
            </a:pPr>
            <a:r>
              <a:rPr lang="en-US" sz="6351">
                <a:solidFill>
                  <a:srgbClr val="000000"/>
                </a:solidFill>
                <a:latin typeface="Open Sauce"/>
              </a:rPr>
              <a:t>IMPLEMENTATION</a:t>
            </a:r>
          </a:p>
        </p:txBody>
      </p:sp>
      <p:sp>
        <p:nvSpPr>
          <p:cNvPr name="TextBox 8" id="8"/>
          <p:cNvSpPr txBox="true"/>
          <p:nvPr/>
        </p:nvSpPr>
        <p:spPr>
          <a:xfrm rot="0">
            <a:off x="4297348" y="669925"/>
            <a:ext cx="9142476"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ATTEMPTS OF</a:t>
            </a:r>
          </a:p>
        </p:txBody>
      </p:sp>
      <p:sp>
        <p:nvSpPr>
          <p:cNvPr name="TextBox 9" id="9"/>
          <p:cNvSpPr txBox="true"/>
          <p:nvPr/>
        </p:nvSpPr>
        <p:spPr>
          <a:xfrm rot="0">
            <a:off x="1913968" y="2967179"/>
            <a:ext cx="12618122" cy="710567"/>
          </a:xfrm>
          <a:prstGeom prst="rect">
            <a:avLst/>
          </a:prstGeom>
        </p:spPr>
        <p:txBody>
          <a:bodyPr anchor="t" rtlCol="false" tIns="0" lIns="0" bIns="0" rIns="0">
            <a:spAutoFit/>
          </a:bodyPr>
          <a:lstStyle/>
          <a:p>
            <a:pPr algn="just">
              <a:lnSpc>
                <a:spcPts val="5879"/>
              </a:lnSpc>
            </a:pPr>
            <a:r>
              <a:rPr lang="en-US" sz="3999">
                <a:solidFill>
                  <a:srgbClr val="000000"/>
                </a:solidFill>
                <a:latin typeface="Open Sauce Bold"/>
              </a:rPr>
              <a:t>Method 3: </a:t>
            </a:r>
            <a:r>
              <a:rPr lang="en-US" sz="3999" u="sng">
                <a:solidFill>
                  <a:srgbClr val="000000"/>
                </a:solidFill>
                <a:latin typeface="Open Sauce Bold"/>
                <a:hlinkClick r:id="rId4" tooltip="https://colab.research.google.com/drive/1CYGQZbokzCPuX7iFylIT9nny7cuE6-4V?usp=sharing#scrollTo=Sqww3pZrkwEI"/>
              </a:rPr>
              <a:t>Rule-based Implementation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074634" y="1791597"/>
            <a:ext cx="6138732" cy="837605"/>
          </a:xfrm>
          <a:prstGeom prst="rect">
            <a:avLst/>
          </a:prstGeom>
        </p:spPr>
        <p:txBody>
          <a:bodyPr anchor="t" rtlCol="false" tIns="0" lIns="0" bIns="0" rIns="0">
            <a:spAutoFit/>
          </a:bodyPr>
          <a:lstStyle/>
          <a:p>
            <a:pPr algn="ctr">
              <a:lnSpc>
                <a:spcPts val="6351"/>
              </a:lnSpc>
            </a:pPr>
            <a:r>
              <a:rPr lang="en-US" sz="6351">
                <a:solidFill>
                  <a:srgbClr val="000000"/>
                </a:solidFill>
                <a:latin typeface="Open Sauce Medium"/>
              </a:rPr>
              <a:t>OUR TEAM</a:t>
            </a:r>
          </a:p>
        </p:txBody>
      </p:sp>
      <p:grpSp>
        <p:nvGrpSpPr>
          <p:cNvPr name="Group 4" id="4"/>
          <p:cNvGrpSpPr/>
          <p:nvPr/>
        </p:nvGrpSpPr>
        <p:grpSpPr>
          <a:xfrm rot="0">
            <a:off x="1425649" y="3104752"/>
            <a:ext cx="15390944" cy="5479920"/>
            <a:chOff x="0" y="0"/>
            <a:chExt cx="4053582" cy="1443271"/>
          </a:xfrm>
        </p:grpSpPr>
        <p:sp>
          <p:nvSpPr>
            <p:cNvPr name="Freeform 5" id="5"/>
            <p:cNvSpPr/>
            <p:nvPr/>
          </p:nvSpPr>
          <p:spPr>
            <a:xfrm flipH="false" flipV="false" rot="0">
              <a:off x="0" y="0"/>
              <a:ext cx="4053582" cy="1443271"/>
            </a:xfrm>
            <a:custGeom>
              <a:avLst/>
              <a:gdLst/>
              <a:ahLst/>
              <a:cxnLst/>
              <a:rect r="r" b="b" t="t" l="l"/>
              <a:pathLst>
                <a:path h="1443271" w="4053582">
                  <a:moveTo>
                    <a:pt x="0" y="0"/>
                  </a:moveTo>
                  <a:lnTo>
                    <a:pt x="4053582" y="0"/>
                  </a:lnTo>
                  <a:lnTo>
                    <a:pt x="4053582" y="1443271"/>
                  </a:lnTo>
                  <a:lnTo>
                    <a:pt x="0" y="1443271"/>
                  </a:lnTo>
                  <a:close/>
                </a:path>
              </a:pathLst>
            </a:custGeom>
            <a:solidFill>
              <a:srgbClr val="F5F5F5"/>
            </a:solidFill>
            <a:ln w="38100" cap="sq">
              <a:solidFill>
                <a:srgbClr val="202354"/>
              </a:solidFill>
              <a:prstDash val="solid"/>
              <a:miter/>
            </a:ln>
          </p:spPr>
        </p:sp>
        <p:sp>
          <p:nvSpPr>
            <p:cNvPr name="TextBox 6" id="6"/>
            <p:cNvSpPr txBox="true"/>
            <p:nvPr/>
          </p:nvSpPr>
          <p:spPr>
            <a:xfrm>
              <a:off x="0" y="-28575"/>
              <a:ext cx="4053582" cy="1471846"/>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2575269" y="3632905"/>
            <a:ext cx="13419300" cy="3915134"/>
          </a:xfrm>
          <a:prstGeom prst="rect">
            <a:avLst/>
          </a:prstGeom>
        </p:spPr>
        <p:txBody>
          <a:bodyPr anchor="t" rtlCol="false" tIns="0" lIns="0" bIns="0" rIns="0">
            <a:spAutoFit/>
          </a:bodyPr>
          <a:lstStyle/>
          <a:p>
            <a:pPr>
              <a:lnSpc>
                <a:spcPts val="4981"/>
              </a:lnSpc>
            </a:pPr>
          </a:p>
          <a:p>
            <a:pPr>
              <a:lnSpc>
                <a:spcPts val="4981"/>
              </a:lnSpc>
            </a:pPr>
            <a:r>
              <a:rPr lang="en-US" sz="4528" spc="181">
                <a:solidFill>
                  <a:srgbClr val="000000"/>
                </a:solidFill>
                <a:latin typeface="Agrandir Narrow Bold"/>
              </a:rPr>
              <a:t> </a:t>
            </a:r>
            <a:r>
              <a:rPr lang="en-US" sz="4528" spc="181">
                <a:solidFill>
                  <a:srgbClr val="000000"/>
                </a:solidFill>
                <a:latin typeface="Agrandir Narrow Bold"/>
              </a:rPr>
              <a:t>Ritesh Kumar Gupta                  IIT2021135</a:t>
            </a:r>
          </a:p>
          <a:p>
            <a:pPr>
              <a:lnSpc>
                <a:spcPts val="4981"/>
              </a:lnSpc>
            </a:pPr>
            <a:r>
              <a:rPr lang="en-US" sz="4528" spc="181">
                <a:solidFill>
                  <a:srgbClr val="000000"/>
                </a:solidFill>
                <a:latin typeface="Agrandir Narrow Bold"/>
              </a:rPr>
              <a:t> Pankti Salvi                                      IIT2021134</a:t>
            </a:r>
          </a:p>
          <a:p>
            <a:pPr>
              <a:lnSpc>
                <a:spcPts val="4981"/>
              </a:lnSpc>
            </a:pPr>
            <a:r>
              <a:rPr lang="en-US" sz="4528" spc="181">
                <a:solidFill>
                  <a:srgbClr val="000000"/>
                </a:solidFill>
                <a:latin typeface="Agrandir Narrow Bold"/>
              </a:rPr>
              <a:t> Sneha Choudhary                       IIT2021132</a:t>
            </a:r>
          </a:p>
          <a:p>
            <a:pPr>
              <a:lnSpc>
                <a:spcPts val="4981"/>
              </a:lnSpc>
            </a:pPr>
            <a:r>
              <a:rPr lang="en-US" sz="4528" spc="181">
                <a:solidFill>
                  <a:srgbClr val="000000"/>
                </a:solidFill>
                <a:latin typeface="Agrandir Narrow Bold"/>
              </a:rPr>
              <a:t> Gaurav Singh                                 IIT2021120</a:t>
            </a:r>
          </a:p>
          <a:p>
            <a:pPr>
              <a:lnSpc>
                <a:spcPts val="4981"/>
              </a:lnSpc>
              <a:spcBef>
                <a:spcPct val="0"/>
              </a:spcBef>
            </a:pPr>
            <a:r>
              <a:rPr lang="en-US" sz="4528" spc="181">
                <a:solidFill>
                  <a:srgbClr val="000000"/>
                </a:solidFill>
                <a:latin typeface="Agrandir Narrow Bold"/>
              </a:rPr>
              <a:t> TUSHAR KUMAR                                IIT2021203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5337" y="2713546"/>
            <a:ext cx="15773408" cy="7188119"/>
            <a:chOff x="0" y="0"/>
            <a:chExt cx="4154313" cy="1893167"/>
          </a:xfrm>
        </p:grpSpPr>
        <p:sp>
          <p:nvSpPr>
            <p:cNvPr name="Freeform 4" id="4"/>
            <p:cNvSpPr/>
            <p:nvPr/>
          </p:nvSpPr>
          <p:spPr>
            <a:xfrm flipH="false" flipV="false" rot="0">
              <a:off x="0" y="0"/>
              <a:ext cx="4154313" cy="1893167"/>
            </a:xfrm>
            <a:custGeom>
              <a:avLst/>
              <a:gdLst/>
              <a:ahLst/>
              <a:cxnLst/>
              <a:rect r="r" b="b" t="t" l="l"/>
              <a:pathLst>
                <a:path h="1893167" w="4154313">
                  <a:moveTo>
                    <a:pt x="0" y="0"/>
                  </a:moveTo>
                  <a:lnTo>
                    <a:pt x="4154313" y="0"/>
                  </a:lnTo>
                  <a:lnTo>
                    <a:pt x="4154313" y="1893167"/>
                  </a:lnTo>
                  <a:lnTo>
                    <a:pt x="0" y="1893167"/>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154313" cy="1921742"/>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67939" y="3289125"/>
            <a:ext cx="14888204" cy="5853820"/>
          </a:xfrm>
          <a:prstGeom prst="rect">
            <a:avLst/>
          </a:prstGeom>
        </p:spPr>
        <p:txBody>
          <a:bodyPr anchor="t" rtlCol="false" tIns="0" lIns="0" bIns="0" rIns="0">
            <a:spAutoFit/>
          </a:bodyPr>
          <a:lstStyle/>
          <a:p>
            <a:pPr marL="625252" indent="-312626" lvl="1">
              <a:lnSpc>
                <a:spcPts val="4257"/>
              </a:lnSpc>
              <a:buFont typeface="Arial"/>
              <a:buChar char="•"/>
            </a:pPr>
            <a:r>
              <a:rPr lang="en-US" sz="2896">
                <a:solidFill>
                  <a:srgbClr val="000000"/>
                </a:solidFill>
                <a:latin typeface="Open Sauce Light"/>
              </a:rPr>
              <a:t>In our rule-based implementation, we streamline the user experience by initially presenting the top 8 symptoms most frequently occurring across various diseases, sorted in order of prevalence. </a:t>
            </a:r>
          </a:p>
          <a:p>
            <a:pPr>
              <a:lnSpc>
                <a:spcPts val="4257"/>
              </a:lnSpc>
            </a:pPr>
          </a:p>
          <a:p>
            <a:pPr marL="625252" indent="-312626" lvl="1">
              <a:lnSpc>
                <a:spcPts val="4257"/>
              </a:lnSpc>
              <a:buFont typeface="Arial"/>
              <a:buChar char="•"/>
            </a:pPr>
            <a:r>
              <a:rPr lang="en-US" sz="2896">
                <a:solidFill>
                  <a:srgbClr val="000000"/>
                </a:solidFill>
                <a:latin typeface="Open Sauce Light"/>
              </a:rPr>
              <a:t>With each user selection, if the choice aligns with any of these top symptoms, the subsequent iteration displays the top 8 symptoms associated with diseases featuring the chosen symptom. </a:t>
            </a:r>
          </a:p>
          <a:p>
            <a:pPr>
              <a:lnSpc>
                <a:spcPts val="4257"/>
              </a:lnSpc>
            </a:pPr>
          </a:p>
          <a:p>
            <a:pPr marL="625252" indent="-312626" lvl="1">
              <a:lnSpc>
                <a:spcPts val="4257"/>
              </a:lnSpc>
              <a:buFont typeface="Arial"/>
              <a:buChar char="•"/>
            </a:pPr>
            <a:r>
              <a:rPr lang="en-US" sz="2896">
                <a:solidFill>
                  <a:srgbClr val="000000"/>
                </a:solidFill>
                <a:latin typeface="Open Sauce Light"/>
              </a:rPr>
              <a:t>This strategic approach effectively diminishes the search space by focusing on symptoms closely linked to the user's selections, progressively refining and narrowing down potential disease options.</a:t>
            </a:r>
          </a:p>
        </p:txBody>
      </p:sp>
      <p:sp>
        <p:nvSpPr>
          <p:cNvPr name="TextBox 7" id="7"/>
          <p:cNvSpPr txBox="true"/>
          <p:nvPr/>
        </p:nvSpPr>
        <p:spPr>
          <a:xfrm rot="0">
            <a:off x="2969058" y="1568450"/>
            <a:ext cx="12691541" cy="837605"/>
          </a:xfrm>
          <a:prstGeom prst="rect">
            <a:avLst/>
          </a:prstGeom>
        </p:spPr>
        <p:txBody>
          <a:bodyPr anchor="t" rtlCol="false" tIns="0" lIns="0" bIns="0" rIns="0">
            <a:spAutoFit/>
          </a:bodyPr>
          <a:lstStyle/>
          <a:p>
            <a:pPr algn="ctr">
              <a:lnSpc>
                <a:spcPts val="6351"/>
              </a:lnSpc>
            </a:pPr>
            <a:r>
              <a:rPr lang="en-US" sz="6351" u="sng">
                <a:solidFill>
                  <a:srgbClr val="000000"/>
                </a:solidFill>
                <a:latin typeface="Open Sauce"/>
                <a:hlinkClick r:id="rId4" tooltip="https://colab.research.google.com/drive/1CYGQZbokzCPuX7iFylIT9nny7cuE6-4V?usp=sharing#scrollTo=Sqww3pZrkwEI"/>
              </a:rPr>
              <a:t>RULE-BASED SYSTEM</a:t>
            </a:r>
          </a:p>
        </p:txBody>
      </p:sp>
      <p:sp>
        <p:nvSpPr>
          <p:cNvPr name="TextBox 8" id="8"/>
          <p:cNvSpPr txBox="true"/>
          <p:nvPr/>
        </p:nvSpPr>
        <p:spPr>
          <a:xfrm rot="0">
            <a:off x="3202077" y="669925"/>
            <a:ext cx="11819928"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PROPOSED METHODOLOGY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5337" y="2713546"/>
            <a:ext cx="15773408" cy="7188119"/>
            <a:chOff x="0" y="0"/>
            <a:chExt cx="4154313" cy="1893167"/>
          </a:xfrm>
        </p:grpSpPr>
        <p:sp>
          <p:nvSpPr>
            <p:cNvPr name="Freeform 4" id="4"/>
            <p:cNvSpPr/>
            <p:nvPr/>
          </p:nvSpPr>
          <p:spPr>
            <a:xfrm flipH="false" flipV="false" rot="0">
              <a:off x="0" y="0"/>
              <a:ext cx="4154313" cy="1893167"/>
            </a:xfrm>
            <a:custGeom>
              <a:avLst/>
              <a:gdLst/>
              <a:ahLst/>
              <a:cxnLst/>
              <a:rect r="r" b="b" t="t" l="l"/>
              <a:pathLst>
                <a:path h="1893167" w="4154313">
                  <a:moveTo>
                    <a:pt x="0" y="0"/>
                  </a:moveTo>
                  <a:lnTo>
                    <a:pt x="4154313" y="0"/>
                  </a:lnTo>
                  <a:lnTo>
                    <a:pt x="4154313" y="1893167"/>
                  </a:lnTo>
                  <a:lnTo>
                    <a:pt x="0" y="1893167"/>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154313" cy="1921742"/>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67939" y="3289125"/>
            <a:ext cx="14888204" cy="5913332"/>
          </a:xfrm>
          <a:prstGeom prst="rect">
            <a:avLst/>
          </a:prstGeom>
        </p:spPr>
        <p:txBody>
          <a:bodyPr anchor="t" rtlCol="false" tIns="0" lIns="0" bIns="0" rIns="0">
            <a:spAutoFit/>
          </a:bodyPr>
          <a:lstStyle/>
          <a:p>
            <a:pPr marL="625253" indent="-312626" lvl="1">
              <a:lnSpc>
                <a:spcPts val="4257"/>
              </a:lnSpc>
              <a:buFont typeface="Arial"/>
              <a:buChar char="•"/>
            </a:pPr>
            <a:r>
              <a:rPr lang="en-US" sz="2896">
                <a:solidFill>
                  <a:srgbClr val="000000"/>
                </a:solidFill>
                <a:latin typeface="Open Sauce Light"/>
              </a:rPr>
              <a:t>In our diagnostic system, we determine the likelihood of a user's ailment by computing probabilities associated with specific diseases, aiding in assessing the severity of their illness. </a:t>
            </a:r>
          </a:p>
          <a:p>
            <a:pPr>
              <a:lnSpc>
                <a:spcPts val="4257"/>
              </a:lnSpc>
            </a:pPr>
          </a:p>
          <a:p>
            <a:pPr marL="625253" indent="-312626" lvl="1">
              <a:lnSpc>
                <a:spcPts val="4257"/>
              </a:lnSpc>
              <a:buFont typeface="Arial"/>
              <a:buChar char="•"/>
            </a:pPr>
            <a:r>
              <a:rPr lang="en-US" sz="2896">
                <a:solidFill>
                  <a:srgbClr val="000000"/>
                </a:solidFill>
                <a:latin typeface="Open Sauce Light"/>
              </a:rPr>
              <a:t>If any calculated probability exceeds or equals 0.5, we present the top 5 probabilities to the user. However, if all probabilities remain below this threshold, we display all potential probabilities. </a:t>
            </a:r>
          </a:p>
          <a:p>
            <a:pPr>
              <a:lnSpc>
                <a:spcPts val="4257"/>
              </a:lnSpc>
            </a:pPr>
          </a:p>
          <a:p>
            <a:pPr marL="625253" indent="-312626" lvl="1">
              <a:lnSpc>
                <a:spcPts val="4257"/>
              </a:lnSpc>
              <a:buFont typeface="Arial"/>
              <a:buChar char="•"/>
            </a:pPr>
            <a:r>
              <a:rPr lang="en-US" sz="2896">
                <a:solidFill>
                  <a:srgbClr val="000000"/>
                </a:solidFill>
                <a:latin typeface="Open Sauce Light"/>
              </a:rPr>
              <a:t>This approach offers a comprehensive view of potential illnesses, providing users with crucial insights into the likelihood and severity of their condition for informed decision-making.</a:t>
            </a:r>
          </a:p>
        </p:txBody>
      </p:sp>
      <p:sp>
        <p:nvSpPr>
          <p:cNvPr name="TextBox 7" id="7"/>
          <p:cNvSpPr txBox="true"/>
          <p:nvPr/>
        </p:nvSpPr>
        <p:spPr>
          <a:xfrm rot="0">
            <a:off x="2969058" y="1568450"/>
            <a:ext cx="12691541" cy="837605"/>
          </a:xfrm>
          <a:prstGeom prst="rect">
            <a:avLst/>
          </a:prstGeom>
        </p:spPr>
        <p:txBody>
          <a:bodyPr anchor="t" rtlCol="false" tIns="0" lIns="0" bIns="0" rIns="0">
            <a:spAutoFit/>
          </a:bodyPr>
          <a:lstStyle/>
          <a:p>
            <a:pPr algn="ctr">
              <a:lnSpc>
                <a:spcPts val="6351"/>
              </a:lnSpc>
            </a:pPr>
            <a:r>
              <a:rPr lang="en-US" sz="6351" u="sng">
                <a:solidFill>
                  <a:srgbClr val="000000"/>
                </a:solidFill>
                <a:latin typeface="Open Sauce"/>
                <a:hlinkClick r:id="rId4" tooltip="https://colab.research.google.com/drive/1CYGQZbokzCPuX7iFylIT9nny7cuE6-4V?usp=sharing#scrollTo=Sqww3pZrkwEI"/>
              </a:rPr>
              <a:t>RULE-BASED SYSTEM</a:t>
            </a:r>
          </a:p>
        </p:txBody>
      </p:sp>
      <p:sp>
        <p:nvSpPr>
          <p:cNvPr name="TextBox 8" id="8"/>
          <p:cNvSpPr txBox="true"/>
          <p:nvPr/>
        </p:nvSpPr>
        <p:spPr>
          <a:xfrm rot="0">
            <a:off x="3202077" y="669925"/>
            <a:ext cx="11819928"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PROPOSED METHODOLOGY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772845" y="551172"/>
            <a:ext cx="4630834" cy="9466782"/>
          </a:xfrm>
          <a:custGeom>
            <a:avLst/>
            <a:gdLst/>
            <a:ahLst/>
            <a:cxnLst/>
            <a:rect r="r" b="b" t="t" l="l"/>
            <a:pathLst>
              <a:path h="9466782" w="4630834">
                <a:moveTo>
                  <a:pt x="0" y="0"/>
                </a:moveTo>
                <a:lnTo>
                  <a:pt x="4630834" y="0"/>
                </a:lnTo>
                <a:lnTo>
                  <a:pt x="4630834" y="9466781"/>
                </a:lnTo>
                <a:lnTo>
                  <a:pt x="0" y="9466781"/>
                </a:lnTo>
                <a:lnTo>
                  <a:pt x="0" y="0"/>
                </a:lnTo>
                <a:close/>
              </a:path>
            </a:pathLst>
          </a:custGeom>
          <a:blipFill>
            <a:blip r:embed="rId3"/>
            <a:stretch>
              <a:fillRect l="0" t="0" r="0" b="0"/>
            </a:stretch>
          </a:blipFill>
        </p:spPr>
      </p:sp>
      <p:sp>
        <p:nvSpPr>
          <p:cNvPr name="TextBox 4" id="4"/>
          <p:cNvSpPr txBox="true"/>
          <p:nvPr/>
        </p:nvSpPr>
        <p:spPr>
          <a:xfrm rot="0">
            <a:off x="456461" y="913645"/>
            <a:ext cx="7810820" cy="826327"/>
          </a:xfrm>
          <a:prstGeom prst="rect">
            <a:avLst/>
          </a:prstGeom>
        </p:spPr>
        <p:txBody>
          <a:bodyPr anchor="t" rtlCol="false" tIns="0" lIns="0" bIns="0" rIns="0">
            <a:spAutoFit/>
          </a:bodyPr>
          <a:lstStyle/>
          <a:p>
            <a:pPr algn="ctr">
              <a:lnSpc>
                <a:spcPts val="6396"/>
              </a:lnSpc>
            </a:pPr>
            <a:r>
              <a:rPr lang="en-US" sz="5815" spc="186" u="sng">
                <a:solidFill>
                  <a:srgbClr val="FFFFFF"/>
                </a:solidFill>
                <a:latin typeface="Days"/>
                <a:hlinkClick r:id="rId4" tooltip="https://www.figma.com/file/6C3a21M2VIDteGtSqq3yVU/Medical_Expert_System?type=whiteboard&amp;node-id=0-1&amp;t=qYuKdl5F2PP6xVtn-0"/>
              </a:rPr>
              <a:t>FLOWCHART</a:t>
            </a:r>
            <a:r>
              <a:rPr lang="en-US" sz="5815" spc="186">
                <a:solidFill>
                  <a:srgbClr val="FFFFFF"/>
                </a:solidFill>
                <a:latin typeface="Days"/>
              </a:rPr>
              <a:t> OF </a:t>
            </a:r>
          </a:p>
        </p:txBody>
      </p:sp>
      <p:sp>
        <p:nvSpPr>
          <p:cNvPr name="TextBox 5" id="5"/>
          <p:cNvSpPr txBox="true"/>
          <p:nvPr/>
        </p:nvSpPr>
        <p:spPr>
          <a:xfrm rot="0">
            <a:off x="681809" y="8180347"/>
            <a:ext cx="7153200" cy="1077953"/>
          </a:xfrm>
          <a:prstGeom prst="rect">
            <a:avLst/>
          </a:prstGeom>
        </p:spPr>
        <p:txBody>
          <a:bodyPr anchor="t" rtlCol="false" tIns="0" lIns="0" bIns="0" rIns="0">
            <a:spAutoFit/>
          </a:bodyPr>
          <a:lstStyle/>
          <a:p>
            <a:pPr algn="ctr">
              <a:lnSpc>
                <a:spcPts val="4421"/>
              </a:lnSpc>
            </a:pPr>
            <a:r>
              <a:rPr lang="en-US" sz="3008">
                <a:solidFill>
                  <a:srgbClr val="FFFFFF"/>
                </a:solidFill>
                <a:latin typeface="Open Sauce Light"/>
              </a:rPr>
              <a:t>Fig 9:  Flowchart depicting all the major steps of the implementation </a:t>
            </a:r>
            <a:r>
              <a:rPr lang="en-US" sz="3008" u="sng">
                <a:solidFill>
                  <a:srgbClr val="FFFFFF"/>
                </a:solidFill>
                <a:latin typeface="Open Sauce Light"/>
                <a:hlinkClick r:id="rId5" tooltip="https://www.sciencedirect.com/science/article/abs/pii/B9780128217771000227?via%3Dihub"/>
              </a:rPr>
              <a:t>[1]</a:t>
            </a:r>
          </a:p>
        </p:txBody>
      </p:sp>
      <p:sp>
        <p:nvSpPr>
          <p:cNvPr name="TextBox 6" id="6"/>
          <p:cNvSpPr txBox="true"/>
          <p:nvPr/>
        </p:nvSpPr>
        <p:spPr>
          <a:xfrm rot="0">
            <a:off x="681809" y="1863797"/>
            <a:ext cx="7360122" cy="1637705"/>
          </a:xfrm>
          <a:prstGeom prst="rect">
            <a:avLst/>
          </a:prstGeom>
        </p:spPr>
        <p:txBody>
          <a:bodyPr anchor="t" rtlCol="false" tIns="0" lIns="0" bIns="0" rIns="0">
            <a:spAutoFit/>
          </a:bodyPr>
          <a:lstStyle/>
          <a:p>
            <a:pPr>
              <a:lnSpc>
                <a:spcPts val="6351"/>
              </a:lnSpc>
            </a:pPr>
            <a:r>
              <a:rPr lang="en-US" sz="6351">
                <a:solidFill>
                  <a:srgbClr val="FFFFFF"/>
                </a:solidFill>
                <a:latin typeface="Open Sauce"/>
              </a:rPr>
              <a:t>THE MEDICAL </a:t>
            </a:r>
          </a:p>
          <a:p>
            <a:pPr>
              <a:lnSpc>
                <a:spcPts val="6351"/>
              </a:lnSpc>
            </a:pPr>
            <a:r>
              <a:rPr lang="en-US" sz="6351">
                <a:solidFill>
                  <a:srgbClr val="FFFFFF"/>
                </a:solidFill>
                <a:latin typeface="Open Sauce"/>
              </a:rPr>
              <a:t>EXPERT SYSTEM</a:t>
            </a:r>
          </a:p>
        </p:txBody>
      </p:sp>
      <p:sp>
        <p:nvSpPr>
          <p:cNvPr name="TextBox 7" id="7"/>
          <p:cNvSpPr txBox="true"/>
          <p:nvPr/>
        </p:nvSpPr>
        <p:spPr>
          <a:xfrm rot="0">
            <a:off x="681809" y="4072905"/>
            <a:ext cx="7360122" cy="3840203"/>
          </a:xfrm>
          <a:prstGeom prst="rect">
            <a:avLst/>
          </a:prstGeom>
        </p:spPr>
        <p:txBody>
          <a:bodyPr anchor="t" rtlCol="false" tIns="0" lIns="0" bIns="0" rIns="0">
            <a:spAutoFit/>
          </a:bodyPr>
          <a:lstStyle/>
          <a:p>
            <a:pPr marL="649447" indent="-324724" lvl="1">
              <a:lnSpc>
                <a:spcPts val="4421"/>
              </a:lnSpc>
              <a:buFont typeface="Arial"/>
              <a:buChar char="•"/>
            </a:pPr>
            <a:r>
              <a:rPr lang="en-US" sz="3008">
                <a:solidFill>
                  <a:srgbClr val="FFFFFF"/>
                </a:solidFill>
                <a:latin typeface="Open Sauce Light"/>
              </a:rPr>
              <a:t>The system engages in iterative, rule-based questioning, progressively reducing the question space by targeting specific symptoms and updating disease probabilities. </a:t>
            </a:r>
          </a:p>
          <a:p>
            <a:pPr>
              <a:lnSpc>
                <a:spcPts val="4421"/>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name="Group 3" id="3"/>
          <p:cNvGrpSpPr/>
          <p:nvPr/>
        </p:nvGrpSpPr>
        <p:grpSpPr>
          <a:xfrm rot="0">
            <a:off x="1249780" y="346810"/>
            <a:ext cx="15875270" cy="9605682"/>
            <a:chOff x="0" y="0"/>
            <a:chExt cx="4181141" cy="2529892"/>
          </a:xfrm>
        </p:grpSpPr>
        <p:sp>
          <p:nvSpPr>
            <p:cNvPr name="Freeform 4" id="4"/>
            <p:cNvSpPr/>
            <p:nvPr/>
          </p:nvSpPr>
          <p:spPr>
            <a:xfrm flipH="false" flipV="false" rot="0">
              <a:off x="0" y="0"/>
              <a:ext cx="4181141" cy="2529892"/>
            </a:xfrm>
            <a:custGeom>
              <a:avLst/>
              <a:gdLst/>
              <a:ahLst/>
              <a:cxnLst/>
              <a:rect r="r" b="b" t="t" l="l"/>
              <a:pathLst>
                <a:path h="2529892" w="4181141">
                  <a:moveTo>
                    <a:pt x="0" y="0"/>
                  </a:moveTo>
                  <a:lnTo>
                    <a:pt x="4181141" y="0"/>
                  </a:lnTo>
                  <a:lnTo>
                    <a:pt x="4181141" y="2529892"/>
                  </a:lnTo>
                  <a:lnTo>
                    <a:pt x="0" y="2529892"/>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181141" cy="2558467"/>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422550" y="676275"/>
            <a:ext cx="11442900" cy="1009650"/>
          </a:xfrm>
          <a:prstGeom prst="rect">
            <a:avLst/>
          </a:prstGeom>
        </p:spPr>
        <p:txBody>
          <a:bodyPr anchor="t" rtlCol="false" tIns="0" lIns="0" bIns="0" rIns="0">
            <a:spAutoFit/>
          </a:bodyPr>
          <a:lstStyle/>
          <a:p>
            <a:pPr algn="ctr">
              <a:lnSpc>
                <a:spcPts val="7920"/>
              </a:lnSpc>
            </a:pPr>
            <a:r>
              <a:rPr lang="en-US" sz="6600" spc="666">
                <a:solidFill>
                  <a:srgbClr val="010101"/>
                </a:solidFill>
                <a:latin typeface="Open Sauce Medium"/>
              </a:rPr>
              <a:t>RESULTS</a:t>
            </a:r>
          </a:p>
        </p:txBody>
      </p:sp>
      <p:sp>
        <p:nvSpPr>
          <p:cNvPr name="AutoShape 7" id="7"/>
          <p:cNvSpPr/>
          <p:nvPr/>
        </p:nvSpPr>
        <p:spPr>
          <a:xfrm flipH="true">
            <a:off x="-7397417" y="1724025"/>
            <a:ext cx="20285621" cy="0"/>
          </a:xfrm>
          <a:prstGeom prst="line">
            <a:avLst/>
          </a:prstGeom>
          <a:ln cap="flat" w="76200">
            <a:solidFill>
              <a:srgbClr val="C23A97"/>
            </a:solidFill>
            <a:prstDash val="solid"/>
            <a:headEnd type="none" len="sm" w="sm"/>
            <a:tailEnd type="none" len="sm" w="sm"/>
          </a:ln>
        </p:spPr>
      </p:sp>
      <p:sp>
        <p:nvSpPr>
          <p:cNvPr name="TextBox 8" id="8"/>
          <p:cNvSpPr txBox="true"/>
          <p:nvPr/>
        </p:nvSpPr>
        <p:spPr>
          <a:xfrm rot="0">
            <a:off x="2043946" y="2049583"/>
            <a:ext cx="13657772" cy="7599045"/>
          </a:xfrm>
          <a:prstGeom prst="rect">
            <a:avLst/>
          </a:prstGeom>
        </p:spPr>
        <p:txBody>
          <a:bodyPr anchor="t" rtlCol="false" tIns="0" lIns="0" bIns="0" rIns="0">
            <a:spAutoFit/>
          </a:bodyPr>
          <a:lstStyle/>
          <a:p>
            <a:pPr marL="582927" indent="-291463" lvl="1">
              <a:lnSpc>
                <a:spcPts val="3779"/>
              </a:lnSpc>
              <a:buFont typeface="Arial"/>
              <a:buChar char="•"/>
            </a:pPr>
            <a:r>
              <a:rPr lang="en-US" sz="2699">
                <a:solidFill>
                  <a:srgbClr val="000000"/>
                </a:solidFill>
                <a:latin typeface="Open Sauce Light"/>
              </a:rPr>
              <a:t>In our medical expert system, we've devised a dynamic approach to present potential diseases based on user-input symptoms and their associated probabilities.</a:t>
            </a:r>
          </a:p>
          <a:p>
            <a:pPr>
              <a:lnSpc>
                <a:spcPts val="3779"/>
              </a:lnSpc>
            </a:pPr>
          </a:p>
          <a:p>
            <a:pPr marL="582927" indent="-291463" lvl="1">
              <a:lnSpc>
                <a:spcPts val="3779"/>
              </a:lnSpc>
              <a:buFont typeface="Arial"/>
              <a:buChar char="•"/>
            </a:pPr>
            <a:r>
              <a:rPr lang="en-US" sz="2699">
                <a:solidFill>
                  <a:srgbClr val="000000"/>
                </a:solidFill>
                <a:latin typeface="Open Sauce Light"/>
              </a:rPr>
              <a:t>When any disease surpasses a probability threshold of 0.5, we display the top 5 probable diseases to the user. </a:t>
            </a:r>
          </a:p>
          <a:p>
            <a:pPr>
              <a:lnSpc>
                <a:spcPts val="3779"/>
              </a:lnSpc>
            </a:pPr>
          </a:p>
          <a:p>
            <a:pPr marL="582927" indent="-291463" lvl="1">
              <a:lnSpc>
                <a:spcPts val="3779"/>
              </a:lnSpc>
              <a:buFont typeface="Arial"/>
              <a:buChar char="•"/>
            </a:pPr>
            <a:r>
              <a:rPr lang="en-US" sz="2699">
                <a:solidFill>
                  <a:srgbClr val="000000"/>
                </a:solidFill>
                <a:latin typeface="Open Sauce Light"/>
              </a:rPr>
              <a:t>However, if all predicted probabilities remain below 0.5, we provide a comprehensive list encompassing all potential diseases. Moreover, for the specific case of COVID-19, we've categorized its severity into low, medium, and high levels. </a:t>
            </a:r>
          </a:p>
          <a:p>
            <a:pPr>
              <a:lnSpc>
                <a:spcPts val="3779"/>
              </a:lnSpc>
            </a:pPr>
          </a:p>
          <a:p>
            <a:pPr marL="582927" indent="-291463" lvl="1">
              <a:lnSpc>
                <a:spcPts val="3779"/>
              </a:lnSpc>
              <a:buFont typeface="Arial"/>
              <a:buChar char="•"/>
            </a:pPr>
            <a:r>
              <a:rPr lang="en-US" sz="2699">
                <a:solidFill>
                  <a:srgbClr val="000000"/>
                </a:solidFill>
                <a:latin typeface="Open Sauce Light"/>
              </a:rPr>
              <a:t>For cases identified as low severity, we offer primary medications as recommendations. Conversely, in instances where the severity falls under medium or high categories, we strongly advise immediate consultation with a healthcare professional for further evaluation and guidance.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4060478" y="2496241"/>
            <a:ext cx="9631900" cy="6488859"/>
          </a:xfrm>
          <a:custGeom>
            <a:avLst/>
            <a:gdLst/>
            <a:ahLst/>
            <a:cxnLst/>
            <a:rect r="r" b="b" t="t" l="l"/>
            <a:pathLst>
              <a:path h="6488859" w="9631900">
                <a:moveTo>
                  <a:pt x="0" y="0"/>
                </a:moveTo>
                <a:lnTo>
                  <a:pt x="9631900" y="0"/>
                </a:lnTo>
                <a:lnTo>
                  <a:pt x="9631900" y="6488859"/>
                </a:lnTo>
                <a:lnTo>
                  <a:pt x="0" y="6488859"/>
                </a:lnTo>
                <a:lnTo>
                  <a:pt x="0" y="0"/>
                </a:lnTo>
                <a:close/>
              </a:path>
            </a:pathLst>
          </a:custGeom>
          <a:blipFill>
            <a:blip r:embed="rId3"/>
            <a:stretch>
              <a:fillRect l="0" t="0" r="0" b="0"/>
            </a:stretch>
          </a:blipFill>
        </p:spPr>
      </p:sp>
      <p:sp>
        <p:nvSpPr>
          <p:cNvPr name="TextBox 4" id="4"/>
          <p:cNvSpPr txBox="true"/>
          <p:nvPr/>
        </p:nvSpPr>
        <p:spPr>
          <a:xfrm rot="0">
            <a:off x="2315114" y="9191625"/>
            <a:ext cx="14362364"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10 Mimicking the symptoms of Covid-19 and running our rule-based approach </a:t>
            </a:r>
          </a:p>
        </p:txBody>
      </p:sp>
      <p:sp>
        <p:nvSpPr>
          <p:cNvPr name="TextBox 5" id="5"/>
          <p:cNvSpPr txBox="true"/>
          <p:nvPr/>
        </p:nvSpPr>
        <p:spPr>
          <a:xfrm rot="0">
            <a:off x="4971018" y="435285"/>
            <a:ext cx="7810820" cy="826327"/>
          </a:xfrm>
          <a:prstGeom prst="rect">
            <a:avLst/>
          </a:prstGeom>
        </p:spPr>
        <p:txBody>
          <a:bodyPr anchor="t" rtlCol="false" tIns="0" lIns="0" bIns="0" rIns="0">
            <a:spAutoFit/>
          </a:bodyPr>
          <a:lstStyle/>
          <a:p>
            <a:pPr algn="ctr">
              <a:lnSpc>
                <a:spcPts val="6396"/>
              </a:lnSpc>
            </a:pPr>
            <a:r>
              <a:rPr lang="en-US" sz="5815" spc="186">
                <a:solidFill>
                  <a:srgbClr val="FFFFFF"/>
                </a:solidFill>
                <a:latin typeface="Days"/>
              </a:rPr>
              <a:t>RESULTS</a:t>
            </a:r>
          </a:p>
        </p:txBody>
      </p:sp>
      <p:sp>
        <p:nvSpPr>
          <p:cNvPr name="TextBox 6" id="6"/>
          <p:cNvSpPr txBox="true"/>
          <p:nvPr/>
        </p:nvSpPr>
        <p:spPr>
          <a:xfrm rot="0">
            <a:off x="1318585" y="1385437"/>
            <a:ext cx="15650831" cy="837605"/>
          </a:xfrm>
          <a:prstGeom prst="rect">
            <a:avLst/>
          </a:prstGeom>
        </p:spPr>
        <p:txBody>
          <a:bodyPr anchor="t" rtlCol="false" tIns="0" lIns="0" bIns="0" rIns="0">
            <a:spAutoFit/>
          </a:bodyPr>
          <a:lstStyle/>
          <a:p>
            <a:pPr algn="ctr">
              <a:lnSpc>
                <a:spcPts val="6351"/>
              </a:lnSpc>
            </a:pPr>
            <a:r>
              <a:rPr lang="en-US" sz="6351">
                <a:solidFill>
                  <a:srgbClr val="FFFFFF"/>
                </a:solidFill>
                <a:latin typeface="Open Sauce"/>
              </a:rPr>
              <a:t>RUNNING THE RULE-BASED APPROACH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521509" y="299750"/>
            <a:ext cx="14987682" cy="9759430"/>
          </a:xfrm>
          <a:custGeom>
            <a:avLst/>
            <a:gdLst/>
            <a:ahLst/>
            <a:cxnLst/>
            <a:rect r="r" b="b" t="t" l="l"/>
            <a:pathLst>
              <a:path h="9759430" w="14987682">
                <a:moveTo>
                  <a:pt x="0" y="0"/>
                </a:moveTo>
                <a:lnTo>
                  <a:pt x="14987682" y="0"/>
                </a:lnTo>
                <a:lnTo>
                  <a:pt x="14987682" y="9759431"/>
                </a:lnTo>
                <a:lnTo>
                  <a:pt x="0" y="9759431"/>
                </a:lnTo>
                <a:lnTo>
                  <a:pt x="0" y="0"/>
                </a:lnTo>
                <a:close/>
              </a:path>
            </a:pathLst>
          </a:custGeom>
          <a:blipFill>
            <a:blip r:embed="rId3"/>
            <a:stretch>
              <a:fillRect l="0" t="0" r="-42720" b="0"/>
            </a:stretch>
          </a:blipFill>
        </p:spPr>
      </p:sp>
      <p:sp>
        <p:nvSpPr>
          <p:cNvPr name="TextBox 4" id="4"/>
          <p:cNvSpPr txBox="true"/>
          <p:nvPr/>
        </p:nvSpPr>
        <p:spPr>
          <a:xfrm rot="0">
            <a:off x="16520445" y="9363924"/>
            <a:ext cx="1477711"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11</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436449" y="292264"/>
            <a:ext cx="15415102" cy="9702473"/>
          </a:xfrm>
          <a:custGeom>
            <a:avLst/>
            <a:gdLst/>
            <a:ahLst/>
            <a:cxnLst/>
            <a:rect r="r" b="b" t="t" l="l"/>
            <a:pathLst>
              <a:path h="9702473" w="15415102">
                <a:moveTo>
                  <a:pt x="0" y="0"/>
                </a:moveTo>
                <a:lnTo>
                  <a:pt x="15415102" y="0"/>
                </a:lnTo>
                <a:lnTo>
                  <a:pt x="15415102" y="9702472"/>
                </a:lnTo>
                <a:lnTo>
                  <a:pt x="0" y="9702472"/>
                </a:lnTo>
                <a:lnTo>
                  <a:pt x="0" y="0"/>
                </a:lnTo>
                <a:close/>
              </a:path>
            </a:pathLst>
          </a:custGeom>
          <a:blipFill>
            <a:blip r:embed="rId3"/>
            <a:stretch>
              <a:fillRect l="0" t="0" r="-37201" b="0"/>
            </a:stretch>
          </a:blipFill>
        </p:spPr>
      </p:sp>
      <p:sp>
        <p:nvSpPr>
          <p:cNvPr name="TextBox 4" id="4"/>
          <p:cNvSpPr txBox="true"/>
          <p:nvPr/>
        </p:nvSpPr>
        <p:spPr>
          <a:xfrm rot="0">
            <a:off x="16851551" y="9487371"/>
            <a:ext cx="1477711"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12</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700963" y="333800"/>
            <a:ext cx="14886073" cy="9619399"/>
          </a:xfrm>
          <a:custGeom>
            <a:avLst/>
            <a:gdLst/>
            <a:ahLst/>
            <a:cxnLst/>
            <a:rect r="r" b="b" t="t" l="l"/>
            <a:pathLst>
              <a:path h="9619399" w="14886073">
                <a:moveTo>
                  <a:pt x="0" y="0"/>
                </a:moveTo>
                <a:lnTo>
                  <a:pt x="14886074" y="0"/>
                </a:lnTo>
                <a:lnTo>
                  <a:pt x="14886074" y="9619400"/>
                </a:lnTo>
                <a:lnTo>
                  <a:pt x="0" y="9619400"/>
                </a:lnTo>
                <a:lnTo>
                  <a:pt x="0" y="0"/>
                </a:lnTo>
                <a:close/>
              </a:path>
            </a:pathLst>
          </a:custGeom>
          <a:blipFill>
            <a:blip r:embed="rId3"/>
            <a:stretch>
              <a:fillRect l="0" t="0" r="-33754" b="0"/>
            </a:stretch>
          </a:blipFill>
        </p:spPr>
      </p:sp>
      <p:sp>
        <p:nvSpPr>
          <p:cNvPr name="TextBox 4" id="4"/>
          <p:cNvSpPr txBox="true"/>
          <p:nvPr/>
        </p:nvSpPr>
        <p:spPr>
          <a:xfrm rot="0">
            <a:off x="16672845" y="9516324"/>
            <a:ext cx="1477711"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13</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5F5F5"/>
        </a:solidFill>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810511" y="472863"/>
            <a:ext cx="14666978" cy="9341274"/>
          </a:xfrm>
          <a:custGeom>
            <a:avLst/>
            <a:gdLst/>
            <a:ahLst/>
            <a:cxnLst/>
            <a:rect r="r" b="b" t="t" l="l"/>
            <a:pathLst>
              <a:path h="9341274" w="14666978">
                <a:moveTo>
                  <a:pt x="0" y="0"/>
                </a:moveTo>
                <a:lnTo>
                  <a:pt x="14666978" y="0"/>
                </a:lnTo>
                <a:lnTo>
                  <a:pt x="14666978" y="9341274"/>
                </a:lnTo>
                <a:lnTo>
                  <a:pt x="0" y="9341274"/>
                </a:lnTo>
                <a:lnTo>
                  <a:pt x="0" y="0"/>
                </a:lnTo>
                <a:close/>
              </a:path>
            </a:pathLst>
          </a:custGeom>
          <a:blipFill>
            <a:blip r:embed="rId3"/>
            <a:stretch>
              <a:fillRect l="0" t="0" r="-39211" b="0"/>
            </a:stretch>
          </a:blipFill>
        </p:spPr>
      </p:sp>
      <p:sp>
        <p:nvSpPr>
          <p:cNvPr name="TextBox 4" id="4"/>
          <p:cNvSpPr txBox="true"/>
          <p:nvPr/>
        </p:nvSpPr>
        <p:spPr>
          <a:xfrm rot="0">
            <a:off x="16672845" y="9516324"/>
            <a:ext cx="1477711"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14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flipV="true">
            <a:off x="2239038" y="3686377"/>
            <a:ext cx="14027560" cy="0"/>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839255" y="1244720"/>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2239038" y="5143768"/>
            <a:ext cx="2097071" cy="964693"/>
          </a:xfrm>
          <a:prstGeom prst="rect">
            <a:avLst/>
          </a:prstGeom>
        </p:spPr>
        <p:txBody>
          <a:bodyPr anchor="t" rtlCol="false" tIns="0" lIns="0" bIns="0" rIns="0">
            <a:spAutoFit/>
          </a:bodyPr>
          <a:lstStyle/>
          <a:p>
            <a:pPr algn="ctr">
              <a:lnSpc>
                <a:spcPts val="3968"/>
              </a:lnSpc>
            </a:pPr>
            <a:r>
              <a:rPr lang="en-US" sz="2699">
                <a:solidFill>
                  <a:srgbClr val="FFFFFF"/>
                </a:solidFill>
                <a:latin typeface="Open Sauce Light"/>
              </a:rPr>
              <a:t>Problem Statement </a:t>
            </a:r>
          </a:p>
        </p:txBody>
      </p:sp>
      <p:sp>
        <p:nvSpPr>
          <p:cNvPr name="TextBox 6" id="6"/>
          <p:cNvSpPr txBox="true"/>
          <p:nvPr/>
        </p:nvSpPr>
        <p:spPr>
          <a:xfrm rot="0">
            <a:off x="2154802" y="423350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01</a:t>
            </a:r>
          </a:p>
        </p:txBody>
      </p:sp>
      <p:sp>
        <p:nvSpPr>
          <p:cNvPr name="TextBox 7" id="7"/>
          <p:cNvSpPr txBox="true"/>
          <p:nvPr/>
        </p:nvSpPr>
        <p:spPr>
          <a:xfrm rot="0">
            <a:off x="5055684" y="4275406"/>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02</a:t>
            </a:r>
          </a:p>
        </p:txBody>
      </p:sp>
      <p:sp>
        <p:nvSpPr>
          <p:cNvPr name="TextBox 8" id="8"/>
          <p:cNvSpPr txBox="true"/>
          <p:nvPr/>
        </p:nvSpPr>
        <p:spPr>
          <a:xfrm rot="0">
            <a:off x="8170613" y="429444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03</a:t>
            </a:r>
          </a:p>
        </p:txBody>
      </p:sp>
      <p:sp>
        <p:nvSpPr>
          <p:cNvPr name="TextBox 9" id="9"/>
          <p:cNvSpPr txBox="true"/>
          <p:nvPr/>
        </p:nvSpPr>
        <p:spPr>
          <a:xfrm rot="0">
            <a:off x="10935887" y="429444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04</a:t>
            </a:r>
          </a:p>
        </p:txBody>
      </p:sp>
      <p:sp>
        <p:nvSpPr>
          <p:cNvPr name="TextBox 10" id="10"/>
          <p:cNvSpPr txBox="true"/>
          <p:nvPr/>
        </p:nvSpPr>
        <p:spPr>
          <a:xfrm rot="0">
            <a:off x="4801280" y="5143768"/>
            <a:ext cx="2519948" cy="1459992"/>
          </a:xfrm>
          <a:prstGeom prst="rect">
            <a:avLst/>
          </a:prstGeom>
        </p:spPr>
        <p:txBody>
          <a:bodyPr anchor="t" rtlCol="false" tIns="0" lIns="0" bIns="0" rIns="0">
            <a:spAutoFit/>
          </a:bodyPr>
          <a:lstStyle/>
          <a:p>
            <a:pPr algn="ctr">
              <a:lnSpc>
                <a:spcPts val="3969"/>
              </a:lnSpc>
            </a:pPr>
            <a:r>
              <a:rPr lang="en-US" sz="2700">
                <a:solidFill>
                  <a:srgbClr val="FFFFFF"/>
                </a:solidFill>
                <a:latin typeface="Open Sauce Light"/>
              </a:rPr>
              <a:t>Need of the Medical Expert System</a:t>
            </a:r>
          </a:p>
        </p:txBody>
      </p:sp>
      <p:sp>
        <p:nvSpPr>
          <p:cNvPr name="TextBox 11" id="11"/>
          <p:cNvSpPr txBox="true"/>
          <p:nvPr/>
        </p:nvSpPr>
        <p:spPr>
          <a:xfrm rot="0">
            <a:off x="2239038" y="7065659"/>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06</a:t>
            </a:r>
          </a:p>
        </p:txBody>
      </p:sp>
      <p:sp>
        <p:nvSpPr>
          <p:cNvPr name="TextBox 12" id="12"/>
          <p:cNvSpPr txBox="true"/>
          <p:nvPr/>
        </p:nvSpPr>
        <p:spPr>
          <a:xfrm rot="0">
            <a:off x="5341642" y="7065659"/>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07</a:t>
            </a:r>
          </a:p>
        </p:txBody>
      </p:sp>
      <p:sp>
        <p:nvSpPr>
          <p:cNvPr name="TextBox 13" id="13"/>
          <p:cNvSpPr txBox="true"/>
          <p:nvPr/>
        </p:nvSpPr>
        <p:spPr>
          <a:xfrm rot="0">
            <a:off x="8204283" y="7065659"/>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08</a:t>
            </a:r>
          </a:p>
        </p:txBody>
      </p:sp>
      <p:sp>
        <p:nvSpPr>
          <p:cNvPr name="TextBox 14" id="14"/>
          <p:cNvSpPr txBox="true"/>
          <p:nvPr/>
        </p:nvSpPr>
        <p:spPr>
          <a:xfrm rot="0">
            <a:off x="10935887" y="7111950"/>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09</a:t>
            </a:r>
          </a:p>
        </p:txBody>
      </p:sp>
      <p:sp>
        <p:nvSpPr>
          <p:cNvPr name="TextBox 15" id="15"/>
          <p:cNvSpPr txBox="true"/>
          <p:nvPr/>
        </p:nvSpPr>
        <p:spPr>
          <a:xfrm rot="0">
            <a:off x="8254849" y="5335848"/>
            <a:ext cx="2097071" cy="964692"/>
          </a:xfrm>
          <a:prstGeom prst="rect">
            <a:avLst/>
          </a:prstGeom>
        </p:spPr>
        <p:txBody>
          <a:bodyPr anchor="t" rtlCol="false" tIns="0" lIns="0" bIns="0" rIns="0">
            <a:spAutoFit/>
          </a:bodyPr>
          <a:lstStyle/>
          <a:p>
            <a:pPr algn="ctr">
              <a:lnSpc>
                <a:spcPts val="3969"/>
              </a:lnSpc>
            </a:pPr>
            <a:r>
              <a:rPr lang="en-US" sz="2700">
                <a:solidFill>
                  <a:srgbClr val="FFFFFF"/>
                </a:solidFill>
                <a:latin typeface="Open Sauce Light"/>
              </a:rPr>
              <a:t>Dataset Generation</a:t>
            </a:r>
          </a:p>
        </p:txBody>
      </p:sp>
      <p:sp>
        <p:nvSpPr>
          <p:cNvPr name="TextBox 16" id="16"/>
          <p:cNvSpPr txBox="true"/>
          <p:nvPr/>
        </p:nvSpPr>
        <p:spPr>
          <a:xfrm rot="0">
            <a:off x="11104359" y="8112581"/>
            <a:ext cx="2097071" cy="964693"/>
          </a:xfrm>
          <a:prstGeom prst="rect">
            <a:avLst/>
          </a:prstGeom>
        </p:spPr>
        <p:txBody>
          <a:bodyPr anchor="t" rtlCol="false" tIns="0" lIns="0" bIns="0" rIns="0">
            <a:spAutoFit/>
          </a:bodyPr>
          <a:lstStyle/>
          <a:p>
            <a:pPr algn="ctr">
              <a:lnSpc>
                <a:spcPts val="3968"/>
              </a:lnSpc>
            </a:pPr>
            <a:r>
              <a:rPr lang="en-US" sz="2699">
                <a:solidFill>
                  <a:srgbClr val="FFFFFF"/>
                </a:solidFill>
                <a:latin typeface="Open Sauce Light"/>
              </a:rPr>
              <a:t>Activity Timechart</a:t>
            </a:r>
          </a:p>
        </p:txBody>
      </p:sp>
      <p:sp>
        <p:nvSpPr>
          <p:cNvPr name="TextBox 17" id="17"/>
          <p:cNvSpPr txBox="true"/>
          <p:nvPr/>
        </p:nvSpPr>
        <p:spPr>
          <a:xfrm rot="0">
            <a:off x="8288519" y="8066291"/>
            <a:ext cx="2097071" cy="1459993"/>
          </a:xfrm>
          <a:prstGeom prst="rect">
            <a:avLst/>
          </a:prstGeom>
        </p:spPr>
        <p:txBody>
          <a:bodyPr anchor="t" rtlCol="false" tIns="0" lIns="0" bIns="0" rIns="0">
            <a:spAutoFit/>
          </a:bodyPr>
          <a:lstStyle/>
          <a:p>
            <a:pPr algn="ctr">
              <a:lnSpc>
                <a:spcPts val="3968"/>
              </a:lnSpc>
            </a:pPr>
            <a:r>
              <a:rPr lang="en-US" sz="2699">
                <a:solidFill>
                  <a:srgbClr val="FFFFFF"/>
                </a:solidFill>
                <a:latin typeface="Open Sauce Light"/>
              </a:rPr>
              <a:t>Future Scope and Conclusion</a:t>
            </a:r>
          </a:p>
        </p:txBody>
      </p:sp>
      <p:sp>
        <p:nvSpPr>
          <p:cNvPr name="TextBox 18" id="18"/>
          <p:cNvSpPr txBox="true"/>
          <p:nvPr/>
        </p:nvSpPr>
        <p:spPr>
          <a:xfrm rot="0">
            <a:off x="3839255" y="2238495"/>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
        <p:nvSpPr>
          <p:cNvPr name="TextBox 19" id="19"/>
          <p:cNvSpPr txBox="true"/>
          <p:nvPr/>
        </p:nvSpPr>
        <p:spPr>
          <a:xfrm rot="0">
            <a:off x="2154802" y="7973709"/>
            <a:ext cx="2519827" cy="964692"/>
          </a:xfrm>
          <a:prstGeom prst="rect">
            <a:avLst/>
          </a:prstGeom>
        </p:spPr>
        <p:txBody>
          <a:bodyPr anchor="t" rtlCol="false" tIns="0" lIns="0" bIns="0" rIns="0">
            <a:spAutoFit/>
          </a:bodyPr>
          <a:lstStyle/>
          <a:p>
            <a:pPr algn="ctr">
              <a:lnSpc>
                <a:spcPts val="3969"/>
              </a:lnSpc>
            </a:pPr>
            <a:r>
              <a:rPr lang="en-US" sz="2700">
                <a:solidFill>
                  <a:srgbClr val="FFFFFF"/>
                </a:solidFill>
                <a:latin typeface="Open Sauce Light"/>
              </a:rPr>
              <a:t>Proposed Methodology</a:t>
            </a:r>
          </a:p>
        </p:txBody>
      </p:sp>
      <p:sp>
        <p:nvSpPr>
          <p:cNvPr name="TextBox 20" id="20"/>
          <p:cNvSpPr txBox="true"/>
          <p:nvPr/>
        </p:nvSpPr>
        <p:spPr>
          <a:xfrm rot="0">
            <a:off x="14068394" y="5289556"/>
            <a:ext cx="2198204" cy="964693"/>
          </a:xfrm>
          <a:prstGeom prst="rect">
            <a:avLst/>
          </a:prstGeom>
        </p:spPr>
        <p:txBody>
          <a:bodyPr anchor="t" rtlCol="false" tIns="0" lIns="0" bIns="0" rIns="0">
            <a:spAutoFit/>
          </a:bodyPr>
          <a:lstStyle/>
          <a:p>
            <a:pPr algn="ctr">
              <a:lnSpc>
                <a:spcPts val="3968"/>
              </a:lnSpc>
            </a:pPr>
            <a:r>
              <a:rPr lang="en-US" sz="2699">
                <a:solidFill>
                  <a:srgbClr val="FFFFFF"/>
                </a:solidFill>
                <a:latin typeface="Open Sauce Light"/>
              </a:rPr>
              <a:t>Flowchart of our system</a:t>
            </a:r>
          </a:p>
        </p:txBody>
      </p:sp>
      <p:sp>
        <p:nvSpPr>
          <p:cNvPr name="TextBox 21" id="21"/>
          <p:cNvSpPr txBox="true"/>
          <p:nvPr/>
        </p:nvSpPr>
        <p:spPr>
          <a:xfrm rot="0">
            <a:off x="13828116" y="4275406"/>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05</a:t>
            </a:r>
          </a:p>
        </p:txBody>
      </p:sp>
      <p:sp>
        <p:nvSpPr>
          <p:cNvPr name="TextBox 22" id="22"/>
          <p:cNvSpPr txBox="true"/>
          <p:nvPr/>
        </p:nvSpPr>
        <p:spPr>
          <a:xfrm rot="0">
            <a:off x="5211943" y="7973709"/>
            <a:ext cx="2362201" cy="469392"/>
          </a:xfrm>
          <a:prstGeom prst="rect">
            <a:avLst/>
          </a:prstGeom>
        </p:spPr>
        <p:txBody>
          <a:bodyPr anchor="t" rtlCol="false" tIns="0" lIns="0" bIns="0" rIns="0">
            <a:spAutoFit/>
          </a:bodyPr>
          <a:lstStyle/>
          <a:p>
            <a:pPr algn="ctr">
              <a:lnSpc>
                <a:spcPts val="3969"/>
              </a:lnSpc>
            </a:pPr>
            <a:r>
              <a:rPr lang="en-US" sz="2700">
                <a:solidFill>
                  <a:srgbClr val="FFFFFF"/>
                </a:solidFill>
                <a:latin typeface="Open Sauce"/>
              </a:rPr>
              <a:t> Results</a:t>
            </a:r>
          </a:p>
        </p:txBody>
      </p:sp>
      <p:sp>
        <p:nvSpPr>
          <p:cNvPr name="TextBox 23" id="23"/>
          <p:cNvSpPr txBox="true"/>
          <p:nvPr/>
        </p:nvSpPr>
        <p:spPr>
          <a:xfrm rot="0">
            <a:off x="14246440" y="7065659"/>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10</a:t>
            </a:r>
          </a:p>
        </p:txBody>
      </p:sp>
      <p:sp>
        <p:nvSpPr>
          <p:cNvPr name="TextBox 24" id="24"/>
          <p:cNvSpPr txBox="true"/>
          <p:nvPr/>
        </p:nvSpPr>
        <p:spPr>
          <a:xfrm rot="0">
            <a:off x="13663711" y="8075816"/>
            <a:ext cx="3431002" cy="935894"/>
          </a:xfrm>
          <a:prstGeom prst="rect">
            <a:avLst/>
          </a:prstGeom>
        </p:spPr>
        <p:txBody>
          <a:bodyPr anchor="t" rtlCol="false" tIns="0" lIns="0" bIns="0" rIns="0">
            <a:spAutoFit/>
          </a:bodyPr>
          <a:lstStyle/>
          <a:p>
            <a:pPr algn="ctr">
              <a:lnSpc>
                <a:spcPts val="3883"/>
              </a:lnSpc>
            </a:pPr>
            <a:r>
              <a:rPr lang="en-US" sz="2642">
                <a:solidFill>
                  <a:srgbClr val="FFFFFF"/>
                </a:solidFill>
                <a:latin typeface="Open Sauce Light"/>
              </a:rPr>
              <a:t>Acknowledgements and </a:t>
            </a:r>
          </a:p>
          <a:p>
            <a:pPr algn="ctr">
              <a:lnSpc>
                <a:spcPts val="3883"/>
              </a:lnSpc>
            </a:pPr>
            <a:r>
              <a:rPr lang="en-US" sz="2642">
                <a:solidFill>
                  <a:srgbClr val="FFFFFF"/>
                </a:solidFill>
                <a:latin typeface="Open Sauce Light"/>
              </a:rPr>
              <a:t>References</a:t>
            </a:r>
          </a:p>
        </p:txBody>
      </p:sp>
      <p:sp>
        <p:nvSpPr>
          <p:cNvPr name="TextBox 25" id="25"/>
          <p:cNvSpPr txBox="true"/>
          <p:nvPr/>
        </p:nvSpPr>
        <p:spPr>
          <a:xfrm rot="0">
            <a:off x="11104359" y="5335848"/>
            <a:ext cx="2518651" cy="469392"/>
          </a:xfrm>
          <a:prstGeom prst="rect">
            <a:avLst/>
          </a:prstGeom>
        </p:spPr>
        <p:txBody>
          <a:bodyPr anchor="t" rtlCol="false" tIns="0" lIns="0" bIns="0" rIns="0">
            <a:spAutoFit/>
          </a:bodyPr>
          <a:lstStyle/>
          <a:p>
            <a:pPr algn="ctr">
              <a:lnSpc>
                <a:spcPts val="3969"/>
              </a:lnSpc>
            </a:pPr>
            <a:r>
              <a:rPr lang="en-US" sz="2700">
                <a:solidFill>
                  <a:srgbClr val="FFFFFF"/>
                </a:solidFill>
                <a:latin typeface="Open Sauce Light"/>
              </a:rPr>
              <a:t>Data Analysis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606854" y="396654"/>
            <a:ext cx="15074292" cy="9493692"/>
          </a:xfrm>
          <a:custGeom>
            <a:avLst/>
            <a:gdLst/>
            <a:ahLst/>
            <a:cxnLst/>
            <a:rect r="r" b="b" t="t" l="l"/>
            <a:pathLst>
              <a:path h="9493692" w="15074292">
                <a:moveTo>
                  <a:pt x="0" y="0"/>
                </a:moveTo>
                <a:lnTo>
                  <a:pt x="15074292" y="0"/>
                </a:lnTo>
                <a:lnTo>
                  <a:pt x="15074292" y="9493692"/>
                </a:lnTo>
                <a:lnTo>
                  <a:pt x="0" y="9493692"/>
                </a:lnTo>
                <a:lnTo>
                  <a:pt x="0" y="0"/>
                </a:lnTo>
                <a:close/>
              </a:path>
            </a:pathLst>
          </a:custGeom>
          <a:blipFill>
            <a:blip r:embed="rId3"/>
            <a:stretch>
              <a:fillRect l="0" t="0" r="-34715" b="0"/>
            </a:stretch>
          </a:blipFill>
        </p:spPr>
      </p:sp>
      <p:sp>
        <p:nvSpPr>
          <p:cNvPr name="TextBox 4" id="4"/>
          <p:cNvSpPr txBox="true"/>
          <p:nvPr/>
        </p:nvSpPr>
        <p:spPr>
          <a:xfrm rot="0">
            <a:off x="16810289" y="9382981"/>
            <a:ext cx="1477711"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15</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961377" y="429267"/>
            <a:ext cx="14365246" cy="9428465"/>
          </a:xfrm>
          <a:custGeom>
            <a:avLst/>
            <a:gdLst/>
            <a:ahLst/>
            <a:cxnLst/>
            <a:rect r="r" b="b" t="t" l="l"/>
            <a:pathLst>
              <a:path h="9428465" w="14365246">
                <a:moveTo>
                  <a:pt x="0" y="0"/>
                </a:moveTo>
                <a:lnTo>
                  <a:pt x="14365246" y="0"/>
                </a:lnTo>
                <a:lnTo>
                  <a:pt x="14365246" y="9428466"/>
                </a:lnTo>
                <a:lnTo>
                  <a:pt x="0" y="9428466"/>
                </a:lnTo>
                <a:lnTo>
                  <a:pt x="0" y="0"/>
                </a:lnTo>
                <a:close/>
              </a:path>
            </a:pathLst>
          </a:custGeom>
          <a:blipFill>
            <a:blip r:embed="rId3"/>
            <a:stretch>
              <a:fillRect l="0" t="0" r="-34979" b="0"/>
            </a:stretch>
          </a:blipFill>
        </p:spPr>
      </p:sp>
      <p:sp>
        <p:nvSpPr>
          <p:cNvPr name="TextBox 4" id="4"/>
          <p:cNvSpPr txBox="true"/>
          <p:nvPr/>
        </p:nvSpPr>
        <p:spPr>
          <a:xfrm rot="0">
            <a:off x="16520445" y="9350367"/>
            <a:ext cx="1477711"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16</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2023161" y="509301"/>
            <a:ext cx="14241677" cy="9268398"/>
          </a:xfrm>
          <a:custGeom>
            <a:avLst/>
            <a:gdLst/>
            <a:ahLst/>
            <a:cxnLst/>
            <a:rect r="r" b="b" t="t" l="l"/>
            <a:pathLst>
              <a:path h="9268398" w="14241677">
                <a:moveTo>
                  <a:pt x="0" y="0"/>
                </a:moveTo>
                <a:lnTo>
                  <a:pt x="14241678" y="0"/>
                </a:lnTo>
                <a:lnTo>
                  <a:pt x="14241678" y="9268398"/>
                </a:lnTo>
                <a:lnTo>
                  <a:pt x="0" y="9268398"/>
                </a:lnTo>
                <a:lnTo>
                  <a:pt x="0" y="0"/>
                </a:lnTo>
                <a:close/>
              </a:path>
            </a:pathLst>
          </a:custGeom>
          <a:blipFill>
            <a:blip r:embed="rId3"/>
            <a:stretch>
              <a:fillRect l="0" t="0" r="-42444" b="0"/>
            </a:stretch>
          </a:blipFill>
        </p:spPr>
      </p:sp>
      <p:sp>
        <p:nvSpPr>
          <p:cNvPr name="TextBox 4" id="4"/>
          <p:cNvSpPr txBox="true"/>
          <p:nvPr/>
        </p:nvSpPr>
        <p:spPr>
          <a:xfrm rot="0">
            <a:off x="16520445" y="9270334"/>
            <a:ext cx="1477711"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17</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820950" y="521168"/>
            <a:ext cx="14646099" cy="9244664"/>
          </a:xfrm>
          <a:custGeom>
            <a:avLst/>
            <a:gdLst/>
            <a:ahLst/>
            <a:cxnLst/>
            <a:rect r="r" b="b" t="t" l="l"/>
            <a:pathLst>
              <a:path h="9244664" w="14646099">
                <a:moveTo>
                  <a:pt x="0" y="0"/>
                </a:moveTo>
                <a:lnTo>
                  <a:pt x="14646100" y="0"/>
                </a:lnTo>
                <a:lnTo>
                  <a:pt x="14646100" y="9244664"/>
                </a:lnTo>
                <a:lnTo>
                  <a:pt x="0" y="9244664"/>
                </a:lnTo>
                <a:lnTo>
                  <a:pt x="0" y="0"/>
                </a:lnTo>
                <a:close/>
              </a:path>
            </a:pathLst>
          </a:custGeom>
          <a:blipFill>
            <a:blip r:embed="rId3"/>
            <a:stretch>
              <a:fillRect l="0" t="0" r="-36846" b="0"/>
            </a:stretch>
          </a:blipFill>
        </p:spPr>
      </p:sp>
      <p:sp>
        <p:nvSpPr>
          <p:cNvPr name="TextBox 4" id="4"/>
          <p:cNvSpPr txBox="true"/>
          <p:nvPr/>
        </p:nvSpPr>
        <p:spPr>
          <a:xfrm rot="0">
            <a:off x="16520445" y="9258466"/>
            <a:ext cx="1477711"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18</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2156048" y="267685"/>
            <a:ext cx="14392499" cy="9751630"/>
          </a:xfrm>
          <a:custGeom>
            <a:avLst/>
            <a:gdLst/>
            <a:ahLst/>
            <a:cxnLst/>
            <a:rect r="r" b="b" t="t" l="l"/>
            <a:pathLst>
              <a:path h="9751630" w="14392499">
                <a:moveTo>
                  <a:pt x="0" y="0"/>
                </a:moveTo>
                <a:lnTo>
                  <a:pt x="14392500" y="0"/>
                </a:lnTo>
                <a:lnTo>
                  <a:pt x="14392500" y="9751630"/>
                </a:lnTo>
                <a:lnTo>
                  <a:pt x="0" y="9751630"/>
                </a:lnTo>
                <a:lnTo>
                  <a:pt x="0" y="0"/>
                </a:lnTo>
                <a:close/>
              </a:path>
            </a:pathLst>
          </a:custGeom>
          <a:blipFill>
            <a:blip r:embed="rId3"/>
            <a:stretch>
              <a:fillRect l="0" t="0" r="-45124" b="0"/>
            </a:stretch>
          </a:blipFill>
        </p:spPr>
      </p:sp>
      <p:sp>
        <p:nvSpPr>
          <p:cNvPr name="TextBox 4" id="4"/>
          <p:cNvSpPr txBox="true"/>
          <p:nvPr/>
        </p:nvSpPr>
        <p:spPr>
          <a:xfrm rot="0">
            <a:off x="16672845" y="9516324"/>
            <a:ext cx="1477711"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19</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817322" y="1362389"/>
            <a:ext cx="17017658" cy="7562222"/>
          </a:xfrm>
          <a:custGeom>
            <a:avLst/>
            <a:gdLst/>
            <a:ahLst/>
            <a:cxnLst/>
            <a:rect r="r" b="b" t="t" l="l"/>
            <a:pathLst>
              <a:path h="7562222" w="17017658">
                <a:moveTo>
                  <a:pt x="0" y="0"/>
                </a:moveTo>
                <a:lnTo>
                  <a:pt x="17017658" y="0"/>
                </a:lnTo>
                <a:lnTo>
                  <a:pt x="17017658" y="7562222"/>
                </a:lnTo>
                <a:lnTo>
                  <a:pt x="0" y="7562222"/>
                </a:lnTo>
                <a:lnTo>
                  <a:pt x="0" y="0"/>
                </a:lnTo>
                <a:close/>
              </a:path>
            </a:pathLst>
          </a:custGeom>
          <a:blipFill>
            <a:blip r:embed="rId3"/>
            <a:stretch>
              <a:fillRect l="0" t="0" r="0" b="0"/>
            </a:stretch>
          </a:blipFill>
        </p:spPr>
      </p:sp>
      <p:sp>
        <p:nvSpPr>
          <p:cNvPr name="TextBox 4" id="4"/>
          <p:cNvSpPr txBox="true"/>
          <p:nvPr/>
        </p:nvSpPr>
        <p:spPr>
          <a:xfrm rot="0">
            <a:off x="16357269" y="9191625"/>
            <a:ext cx="1477711"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20</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1318585" y="2940973"/>
            <a:ext cx="6533430" cy="5505449"/>
          </a:xfrm>
          <a:custGeom>
            <a:avLst/>
            <a:gdLst/>
            <a:ahLst/>
            <a:cxnLst/>
            <a:rect r="r" b="b" t="t" l="l"/>
            <a:pathLst>
              <a:path h="5505449" w="6533430">
                <a:moveTo>
                  <a:pt x="0" y="0"/>
                </a:moveTo>
                <a:lnTo>
                  <a:pt x="6533430" y="0"/>
                </a:lnTo>
                <a:lnTo>
                  <a:pt x="6533430" y="5505449"/>
                </a:lnTo>
                <a:lnTo>
                  <a:pt x="0" y="5505449"/>
                </a:lnTo>
                <a:lnTo>
                  <a:pt x="0" y="0"/>
                </a:lnTo>
                <a:close/>
              </a:path>
            </a:pathLst>
          </a:custGeom>
          <a:blipFill>
            <a:blip r:embed="rId3"/>
            <a:stretch>
              <a:fillRect l="-4436" t="-2986" r="-12581" b="-4692"/>
            </a:stretch>
          </a:blipFill>
        </p:spPr>
      </p:sp>
      <p:sp>
        <p:nvSpPr>
          <p:cNvPr name="Freeform 4" id="4"/>
          <p:cNvSpPr/>
          <p:nvPr/>
        </p:nvSpPr>
        <p:spPr>
          <a:xfrm flipH="false" flipV="false" rot="0">
            <a:off x="9351878" y="2940973"/>
            <a:ext cx="6925335" cy="5505449"/>
          </a:xfrm>
          <a:custGeom>
            <a:avLst/>
            <a:gdLst/>
            <a:ahLst/>
            <a:cxnLst/>
            <a:rect r="r" b="b" t="t" l="l"/>
            <a:pathLst>
              <a:path h="5505449" w="6925335">
                <a:moveTo>
                  <a:pt x="0" y="0"/>
                </a:moveTo>
                <a:lnTo>
                  <a:pt x="6925335" y="0"/>
                </a:lnTo>
                <a:lnTo>
                  <a:pt x="6925335" y="5505449"/>
                </a:lnTo>
                <a:lnTo>
                  <a:pt x="0" y="5505449"/>
                </a:lnTo>
                <a:lnTo>
                  <a:pt x="0" y="0"/>
                </a:lnTo>
                <a:close/>
              </a:path>
            </a:pathLst>
          </a:custGeom>
          <a:blipFill>
            <a:blip r:embed="rId4"/>
            <a:stretch>
              <a:fillRect l="0" t="-3839" r="0" b="-10650"/>
            </a:stretch>
          </a:blipFill>
        </p:spPr>
      </p:sp>
      <p:sp>
        <p:nvSpPr>
          <p:cNvPr name="TextBox 5" id="5"/>
          <p:cNvSpPr txBox="true"/>
          <p:nvPr/>
        </p:nvSpPr>
        <p:spPr>
          <a:xfrm rot="0">
            <a:off x="3982650" y="8971280"/>
            <a:ext cx="13657772"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21 Taking input from user using GUI Implementation  </a:t>
            </a:r>
          </a:p>
        </p:txBody>
      </p:sp>
      <p:sp>
        <p:nvSpPr>
          <p:cNvPr name="TextBox 6" id="6"/>
          <p:cNvSpPr txBox="true"/>
          <p:nvPr/>
        </p:nvSpPr>
        <p:spPr>
          <a:xfrm rot="0">
            <a:off x="5238590" y="435285"/>
            <a:ext cx="7810820" cy="826327"/>
          </a:xfrm>
          <a:prstGeom prst="rect">
            <a:avLst/>
          </a:prstGeom>
        </p:spPr>
        <p:txBody>
          <a:bodyPr anchor="t" rtlCol="false" tIns="0" lIns="0" bIns="0" rIns="0">
            <a:spAutoFit/>
          </a:bodyPr>
          <a:lstStyle/>
          <a:p>
            <a:pPr algn="ctr">
              <a:lnSpc>
                <a:spcPts val="6396"/>
              </a:lnSpc>
            </a:pPr>
            <a:r>
              <a:rPr lang="en-US" sz="5815" spc="186">
                <a:solidFill>
                  <a:srgbClr val="FFFFFF"/>
                </a:solidFill>
                <a:latin typeface="Days"/>
              </a:rPr>
              <a:t>RESULTS</a:t>
            </a:r>
          </a:p>
        </p:txBody>
      </p:sp>
      <p:sp>
        <p:nvSpPr>
          <p:cNvPr name="TextBox 7" id="7"/>
          <p:cNvSpPr txBox="true"/>
          <p:nvPr/>
        </p:nvSpPr>
        <p:spPr>
          <a:xfrm rot="0">
            <a:off x="1318585" y="1385437"/>
            <a:ext cx="15650831" cy="837605"/>
          </a:xfrm>
          <a:prstGeom prst="rect">
            <a:avLst/>
          </a:prstGeom>
        </p:spPr>
        <p:txBody>
          <a:bodyPr anchor="t" rtlCol="false" tIns="0" lIns="0" bIns="0" rIns="0">
            <a:spAutoFit/>
          </a:bodyPr>
          <a:lstStyle/>
          <a:p>
            <a:pPr algn="ctr">
              <a:lnSpc>
                <a:spcPts val="6351"/>
              </a:lnSpc>
            </a:pPr>
            <a:r>
              <a:rPr lang="en-US" sz="6351">
                <a:solidFill>
                  <a:srgbClr val="FFFFFF"/>
                </a:solidFill>
                <a:latin typeface="Open Sauce"/>
              </a:rPr>
              <a:t>GUI IMPLEMENTATION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384652" y="206974"/>
            <a:ext cx="17518696" cy="9051326"/>
          </a:xfrm>
          <a:prstGeom prst="rect">
            <a:avLst/>
          </a:prstGeom>
        </p:spPr>
      </p:pic>
      <p:sp>
        <p:nvSpPr>
          <p:cNvPr name="TextBox 4" id="4"/>
          <p:cNvSpPr txBox="true"/>
          <p:nvPr/>
        </p:nvSpPr>
        <p:spPr>
          <a:xfrm rot="0">
            <a:off x="6186157" y="9480275"/>
            <a:ext cx="5915686"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Video. 1  Walkthrough of Project</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Freeform 3" id="3"/>
          <p:cNvSpPr/>
          <p:nvPr/>
        </p:nvSpPr>
        <p:spPr>
          <a:xfrm flipH="false" flipV="false" rot="0">
            <a:off x="6876214" y="713077"/>
            <a:ext cx="11060208" cy="8534644"/>
          </a:xfrm>
          <a:custGeom>
            <a:avLst/>
            <a:gdLst/>
            <a:ahLst/>
            <a:cxnLst/>
            <a:rect r="r" b="b" t="t" l="l"/>
            <a:pathLst>
              <a:path h="8534644" w="11060208">
                <a:moveTo>
                  <a:pt x="0" y="0"/>
                </a:moveTo>
                <a:lnTo>
                  <a:pt x="11060208" y="0"/>
                </a:lnTo>
                <a:lnTo>
                  <a:pt x="11060208" y="8534644"/>
                </a:lnTo>
                <a:lnTo>
                  <a:pt x="0" y="8534644"/>
                </a:lnTo>
                <a:lnTo>
                  <a:pt x="0" y="0"/>
                </a:lnTo>
                <a:close/>
              </a:path>
            </a:pathLst>
          </a:custGeom>
          <a:blipFill>
            <a:blip r:embed="rId3"/>
            <a:stretch>
              <a:fillRect l="-12817" t="-2693" r="-18597" b="-3609"/>
            </a:stretch>
          </a:blipFill>
        </p:spPr>
      </p:sp>
      <p:sp>
        <p:nvSpPr>
          <p:cNvPr name="TextBox 4" id="4"/>
          <p:cNvSpPr txBox="true"/>
          <p:nvPr/>
        </p:nvSpPr>
        <p:spPr>
          <a:xfrm rot="0">
            <a:off x="280045" y="8750934"/>
            <a:ext cx="6752762" cy="507366"/>
          </a:xfrm>
          <a:prstGeom prst="rect">
            <a:avLst/>
          </a:prstGeom>
        </p:spPr>
        <p:txBody>
          <a:bodyPr anchor="t" rtlCol="false" tIns="0" lIns="0" bIns="0" rIns="0">
            <a:spAutoFit/>
          </a:bodyPr>
          <a:lstStyle/>
          <a:p>
            <a:pPr>
              <a:lnSpc>
                <a:spcPts val="4059"/>
              </a:lnSpc>
            </a:pPr>
            <a:r>
              <a:rPr lang="en-US" sz="2899">
                <a:solidFill>
                  <a:srgbClr val="FFFFFF"/>
                </a:solidFill>
                <a:latin typeface="Open Sauce Light"/>
              </a:rPr>
              <a:t>Fig. 22 Output of GUI Implementation  </a:t>
            </a:r>
          </a:p>
        </p:txBody>
      </p:sp>
      <p:sp>
        <p:nvSpPr>
          <p:cNvPr name="TextBox 5" id="5"/>
          <p:cNvSpPr txBox="true"/>
          <p:nvPr/>
        </p:nvSpPr>
        <p:spPr>
          <a:xfrm rot="0">
            <a:off x="280045" y="2252962"/>
            <a:ext cx="7810820" cy="826327"/>
          </a:xfrm>
          <a:prstGeom prst="rect">
            <a:avLst/>
          </a:prstGeom>
        </p:spPr>
        <p:txBody>
          <a:bodyPr anchor="t" rtlCol="false" tIns="0" lIns="0" bIns="0" rIns="0">
            <a:spAutoFit/>
          </a:bodyPr>
          <a:lstStyle/>
          <a:p>
            <a:pPr>
              <a:lnSpc>
                <a:spcPts val="6396"/>
              </a:lnSpc>
            </a:pPr>
            <a:r>
              <a:rPr lang="en-US" sz="5815" spc="186">
                <a:solidFill>
                  <a:srgbClr val="FFFFFF"/>
                </a:solidFill>
                <a:latin typeface="Days"/>
              </a:rPr>
              <a:t>RESULTS</a:t>
            </a:r>
          </a:p>
        </p:txBody>
      </p:sp>
      <p:sp>
        <p:nvSpPr>
          <p:cNvPr name="TextBox 6" id="6"/>
          <p:cNvSpPr txBox="true"/>
          <p:nvPr/>
        </p:nvSpPr>
        <p:spPr>
          <a:xfrm rot="0">
            <a:off x="280045" y="3675975"/>
            <a:ext cx="6472717" cy="1467525"/>
          </a:xfrm>
          <a:prstGeom prst="rect">
            <a:avLst/>
          </a:prstGeom>
        </p:spPr>
        <p:txBody>
          <a:bodyPr anchor="t" rtlCol="false" tIns="0" lIns="0" bIns="0" rIns="0">
            <a:spAutoFit/>
          </a:bodyPr>
          <a:lstStyle/>
          <a:p>
            <a:pPr>
              <a:lnSpc>
                <a:spcPts val="5651"/>
              </a:lnSpc>
            </a:pPr>
            <a:r>
              <a:rPr lang="en-US" sz="5651">
                <a:solidFill>
                  <a:srgbClr val="FFFFFF"/>
                </a:solidFill>
                <a:latin typeface="Open Sauce"/>
              </a:rPr>
              <a:t>GUI</a:t>
            </a:r>
          </a:p>
          <a:p>
            <a:pPr>
              <a:lnSpc>
                <a:spcPts val="5651"/>
              </a:lnSpc>
            </a:pPr>
            <a:r>
              <a:rPr lang="en-US" sz="5651">
                <a:solidFill>
                  <a:srgbClr val="FFFFFF"/>
                </a:solidFill>
                <a:latin typeface="Open Sauce"/>
              </a:rPr>
              <a:t>IMPLEMENTATION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04137" y="2284611"/>
            <a:ext cx="15892572" cy="7483166"/>
            <a:chOff x="0" y="0"/>
            <a:chExt cx="4185698" cy="1970875"/>
          </a:xfrm>
        </p:grpSpPr>
        <p:sp>
          <p:nvSpPr>
            <p:cNvPr name="Freeform 4" id="4"/>
            <p:cNvSpPr/>
            <p:nvPr/>
          </p:nvSpPr>
          <p:spPr>
            <a:xfrm flipH="false" flipV="false" rot="0">
              <a:off x="0" y="0"/>
              <a:ext cx="4185698" cy="1970875"/>
            </a:xfrm>
            <a:custGeom>
              <a:avLst/>
              <a:gdLst/>
              <a:ahLst/>
              <a:cxnLst/>
              <a:rect r="r" b="b" t="t" l="l"/>
              <a:pathLst>
                <a:path h="1970875" w="4185698">
                  <a:moveTo>
                    <a:pt x="0" y="0"/>
                  </a:moveTo>
                  <a:lnTo>
                    <a:pt x="4185698" y="0"/>
                  </a:lnTo>
                  <a:lnTo>
                    <a:pt x="4185698" y="1970875"/>
                  </a:lnTo>
                  <a:lnTo>
                    <a:pt x="0" y="1970875"/>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185698" cy="1999450"/>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914896" y="1380559"/>
            <a:ext cx="10812627" cy="837605"/>
          </a:xfrm>
          <a:prstGeom prst="rect">
            <a:avLst/>
          </a:prstGeom>
        </p:spPr>
        <p:txBody>
          <a:bodyPr anchor="t" rtlCol="false" tIns="0" lIns="0" bIns="0" rIns="0">
            <a:spAutoFit/>
          </a:bodyPr>
          <a:lstStyle/>
          <a:p>
            <a:pPr algn="ctr">
              <a:lnSpc>
                <a:spcPts val="6351"/>
              </a:lnSpc>
            </a:pPr>
            <a:r>
              <a:rPr lang="en-US" sz="6351">
                <a:solidFill>
                  <a:srgbClr val="000000"/>
                </a:solidFill>
                <a:latin typeface="Open Sauce"/>
              </a:rPr>
              <a:t>SCOPE</a:t>
            </a:r>
          </a:p>
        </p:txBody>
      </p:sp>
      <p:sp>
        <p:nvSpPr>
          <p:cNvPr name="TextBox 7" id="7"/>
          <p:cNvSpPr txBox="true"/>
          <p:nvPr/>
        </p:nvSpPr>
        <p:spPr>
          <a:xfrm rot="0">
            <a:off x="4749971" y="482034"/>
            <a:ext cx="9142476"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FUTURE</a:t>
            </a:r>
          </a:p>
        </p:txBody>
      </p:sp>
      <p:sp>
        <p:nvSpPr>
          <p:cNvPr name="TextBox 8" id="8"/>
          <p:cNvSpPr txBox="true"/>
          <p:nvPr/>
        </p:nvSpPr>
        <p:spPr>
          <a:xfrm rot="0">
            <a:off x="1975408" y="2538710"/>
            <a:ext cx="13880302" cy="6908293"/>
          </a:xfrm>
          <a:prstGeom prst="rect">
            <a:avLst/>
          </a:prstGeom>
        </p:spPr>
        <p:txBody>
          <a:bodyPr anchor="t" rtlCol="false" tIns="0" lIns="0" bIns="0" rIns="0">
            <a:spAutoFit/>
          </a:bodyPr>
          <a:lstStyle/>
          <a:p>
            <a:pPr marL="582925" indent="-291463" lvl="1">
              <a:lnSpc>
                <a:spcPts val="3968"/>
              </a:lnSpc>
              <a:buFont typeface="Arial"/>
              <a:buChar char="•"/>
            </a:pPr>
            <a:r>
              <a:rPr lang="en-US" sz="2699">
                <a:solidFill>
                  <a:srgbClr val="000000"/>
                </a:solidFill>
                <a:latin typeface="Open Sauce Light"/>
              </a:rPr>
              <a:t>Expand Disease Database: Include a broader range of diseases covering various organs and systems to enhance diagnostic capabilities.</a:t>
            </a:r>
          </a:p>
          <a:p>
            <a:pPr>
              <a:lnSpc>
                <a:spcPts val="3968"/>
              </a:lnSpc>
            </a:pPr>
          </a:p>
          <a:p>
            <a:pPr marL="582925" indent="-291463" lvl="1">
              <a:lnSpc>
                <a:spcPts val="3968"/>
              </a:lnSpc>
              <a:buFont typeface="Arial"/>
              <a:buChar char="•"/>
            </a:pPr>
            <a:r>
              <a:rPr lang="en-US" sz="2699">
                <a:solidFill>
                  <a:srgbClr val="000000"/>
                </a:solidFill>
                <a:latin typeface="Open Sauce Light"/>
              </a:rPr>
              <a:t>Incorporate Medical Imaging Data: Integrate X-rays, MRI scans, and lab reports into machine learning algorithms for more accurate disease prediction.</a:t>
            </a:r>
          </a:p>
          <a:p>
            <a:pPr>
              <a:lnSpc>
                <a:spcPts val="3968"/>
              </a:lnSpc>
            </a:pPr>
          </a:p>
          <a:p>
            <a:pPr marL="582925" indent="-291463" lvl="1">
              <a:lnSpc>
                <a:spcPts val="3968"/>
              </a:lnSpc>
              <a:buFont typeface="Arial"/>
              <a:buChar char="•"/>
            </a:pPr>
            <a:r>
              <a:rPr lang="en-US" sz="2699">
                <a:solidFill>
                  <a:srgbClr val="000000"/>
                </a:solidFill>
                <a:latin typeface="Open Sauce Light"/>
              </a:rPr>
              <a:t>Focus on Demographics:</a:t>
            </a:r>
          </a:p>
          <a:p>
            <a:pPr marL="1165850" indent="-388617" lvl="2">
              <a:lnSpc>
                <a:spcPts val="3968"/>
              </a:lnSpc>
              <a:buFont typeface="Arial"/>
              <a:buChar char="⚬"/>
            </a:pPr>
            <a:r>
              <a:rPr lang="en-US" sz="2699">
                <a:solidFill>
                  <a:srgbClr val="000000"/>
                </a:solidFill>
                <a:latin typeface="Open Sauce Light"/>
              </a:rPr>
              <a:t>Pediatric Diseases: Develop specialized algorithms for predicting diseases specific to children, considering their unique physiology.</a:t>
            </a:r>
          </a:p>
          <a:p>
            <a:pPr marL="1165850" indent="-388617" lvl="2">
              <a:lnSpc>
                <a:spcPts val="3968"/>
              </a:lnSpc>
              <a:buFont typeface="Arial"/>
              <a:buChar char="⚬"/>
            </a:pPr>
            <a:r>
              <a:rPr lang="en-US" sz="2699">
                <a:solidFill>
                  <a:srgbClr val="000000"/>
                </a:solidFill>
                <a:latin typeface="Open Sauce Light"/>
              </a:rPr>
              <a:t>Women's Health: Address gynecological conditions and reproductive health to better serve women's healthcare needs.</a:t>
            </a:r>
          </a:p>
          <a:p>
            <a:pPr marL="1165850" indent="-388617" lvl="2">
              <a:lnSpc>
                <a:spcPts val="3968"/>
              </a:lnSpc>
              <a:buFont typeface="Arial"/>
              <a:buChar char="⚬"/>
            </a:pPr>
            <a:r>
              <a:rPr lang="en-US" sz="2699">
                <a:solidFill>
                  <a:srgbClr val="000000"/>
                </a:solidFill>
                <a:latin typeface="Open Sauce Light"/>
              </a:rPr>
              <a:t>Elderly Health: Tailor the system to detect age-related illnesses, geriatric syndromes, and chronic conditions prevalent in the elderly.</a:t>
            </a:r>
          </a:p>
          <a:p>
            <a:pPr>
              <a:lnSpc>
                <a:spcPts val="396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3156976" y="1564771"/>
            <a:ext cx="12606678" cy="7518164"/>
          </a:xfrm>
          <a:custGeom>
            <a:avLst/>
            <a:gdLst/>
            <a:ahLst/>
            <a:cxnLst/>
            <a:rect r="r" b="b" t="t" l="l"/>
            <a:pathLst>
              <a:path h="7518164" w="12606678">
                <a:moveTo>
                  <a:pt x="0" y="0"/>
                </a:moveTo>
                <a:lnTo>
                  <a:pt x="12606677" y="0"/>
                </a:lnTo>
                <a:lnTo>
                  <a:pt x="12606677" y="7518164"/>
                </a:lnTo>
                <a:lnTo>
                  <a:pt x="0" y="7518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6817318" y="-843564"/>
            <a:ext cx="11245538" cy="12237336"/>
            <a:chOff x="0" y="0"/>
            <a:chExt cx="2961788" cy="3223002"/>
          </a:xfrm>
        </p:grpSpPr>
        <p:sp>
          <p:nvSpPr>
            <p:cNvPr name="Freeform 4" id="4"/>
            <p:cNvSpPr/>
            <p:nvPr/>
          </p:nvSpPr>
          <p:spPr>
            <a:xfrm flipH="false" flipV="false" rot="0">
              <a:off x="0" y="0"/>
              <a:ext cx="2961788" cy="3223002"/>
            </a:xfrm>
            <a:custGeom>
              <a:avLst/>
              <a:gdLst/>
              <a:ahLst/>
              <a:cxnLst/>
              <a:rect r="r" b="b" t="t" l="l"/>
              <a:pathLst>
                <a:path h="3223002" w="2961788">
                  <a:moveTo>
                    <a:pt x="0" y="0"/>
                  </a:moveTo>
                  <a:lnTo>
                    <a:pt x="2961788" y="0"/>
                  </a:lnTo>
                  <a:lnTo>
                    <a:pt x="2961788" y="3223002"/>
                  </a:lnTo>
                  <a:lnTo>
                    <a:pt x="0" y="3223002"/>
                  </a:lnTo>
                  <a:close/>
                </a:path>
              </a:pathLst>
            </a:custGeom>
            <a:solidFill>
              <a:srgbClr val="192253"/>
            </a:solidFill>
          </p:spPr>
        </p:sp>
        <p:sp>
          <p:nvSpPr>
            <p:cNvPr name="TextBox 5" id="5"/>
            <p:cNvSpPr txBox="true"/>
            <p:nvPr/>
          </p:nvSpPr>
          <p:spPr>
            <a:xfrm>
              <a:off x="0" y="-28575"/>
              <a:ext cx="2961788" cy="3251577"/>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743604" y="9296400"/>
            <a:ext cx="16353455"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flipV="true">
            <a:off x="7912202" y="1687272"/>
            <a:ext cx="10850608"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8740005" y="864947"/>
            <a:ext cx="9195002"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PROBLEM STATEMENT</a:t>
            </a:r>
          </a:p>
        </p:txBody>
      </p:sp>
      <p:sp>
        <p:nvSpPr>
          <p:cNvPr name="TextBox 9" id="9"/>
          <p:cNvSpPr txBox="true"/>
          <p:nvPr/>
        </p:nvSpPr>
        <p:spPr>
          <a:xfrm rot="0">
            <a:off x="6806108" y="2181344"/>
            <a:ext cx="10709618" cy="6544784"/>
          </a:xfrm>
          <a:prstGeom prst="rect">
            <a:avLst/>
          </a:prstGeom>
        </p:spPr>
        <p:txBody>
          <a:bodyPr anchor="t" rtlCol="false" tIns="0" lIns="0" bIns="0" rIns="0">
            <a:spAutoFit/>
          </a:bodyPr>
          <a:lstStyle/>
          <a:p>
            <a:pPr marL="592739" indent="-296370" lvl="1">
              <a:lnSpc>
                <a:spcPts val="4035"/>
              </a:lnSpc>
              <a:buFont typeface="Arial"/>
              <a:buChar char="•"/>
            </a:pPr>
            <a:r>
              <a:rPr lang="en-US" sz="2745">
                <a:solidFill>
                  <a:srgbClr val="FFFFFF"/>
                </a:solidFill>
                <a:latin typeface="Open Sauce"/>
              </a:rPr>
              <a:t>The medical expert system aims to predict diseases and recommend medications based on reported symptoms. </a:t>
            </a:r>
          </a:p>
          <a:p>
            <a:pPr>
              <a:lnSpc>
                <a:spcPts val="4035"/>
              </a:lnSpc>
            </a:pPr>
          </a:p>
          <a:p>
            <a:pPr marL="592739" indent="-296370" lvl="1">
              <a:lnSpc>
                <a:spcPts val="4035"/>
              </a:lnSpc>
              <a:buFont typeface="Arial"/>
              <a:buChar char="•"/>
            </a:pPr>
            <a:r>
              <a:rPr lang="en-US" sz="2745">
                <a:solidFill>
                  <a:srgbClr val="FFFFFF"/>
                </a:solidFill>
                <a:latin typeface="Open Sauce"/>
              </a:rPr>
              <a:t>It addresses the challenges of limited healthcare access, misdiagnosis, and the need for timely and accurate disease identification. </a:t>
            </a:r>
          </a:p>
          <a:p>
            <a:pPr>
              <a:lnSpc>
                <a:spcPts val="4035"/>
              </a:lnSpc>
            </a:pPr>
          </a:p>
          <a:p>
            <a:pPr marL="592739" indent="-296370" lvl="1">
              <a:lnSpc>
                <a:spcPts val="4035"/>
              </a:lnSpc>
              <a:buFont typeface="Arial"/>
              <a:buChar char="•"/>
            </a:pPr>
            <a:r>
              <a:rPr lang="en-US" sz="2745">
                <a:solidFill>
                  <a:srgbClr val="FFFFFF"/>
                </a:solidFill>
                <a:latin typeface="Open Sauce"/>
              </a:rPr>
              <a:t>Motivations include improving access, minimizing misdiagnosis, educating users, optimizing resource allocation, and enabling continuous learning. </a:t>
            </a:r>
          </a:p>
          <a:p>
            <a:pPr>
              <a:lnSpc>
                <a:spcPts val="4035"/>
              </a:lnSpc>
            </a:pPr>
          </a:p>
          <a:p>
            <a:pPr marL="592739" indent="-296370" lvl="1">
              <a:lnSpc>
                <a:spcPts val="4035"/>
              </a:lnSpc>
              <a:buFont typeface="Arial"/>
              <a:buChar char="•"/>
            </a:pPr>
            <a:r>
              <a:rPr lang="en-US" sz="2745">
                <a:solidFill>
                  <a:srgbClr val="FFFFFF"/>
                </a:solidFill>
                <a:latin typeface="Open Sauce"/>
              </a:rPr>
              <a:t>However, it's crucial to note that the system is a supportive tool and should not replace professional medical advice.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1780266"/>
            <a:ext cx="20370072" cy="6879023"/>
            <a:chOff x="0" y="0"/>
            <a:chExt cx="5364957" cy="1811759"/>
          </a:xfrm>
        </p:grpSpPr>
        <p:sp>
          <p:nvSpPr>
            <p:cNvPr name="Freeform 4" id="4"/>
            <p:cNvSpPr/>
            <p:nvPr/>
          </p:nvSpPr>
          <p:spPr>
            <a:xfrm flipH="false" flipV="false" rot="0">
              <a:off x="0" y="0"/>
              <a:ext cx="5364957" cy="1811759"/>
            </a:xfrm>
            <a:custGeom>
              <a:avLst/>
              <a:gdLst/>
              <a:ahLst/>
              <a:cxnLst/>
              <a:rect r="r" b="b" t="t" l="l"/>
              <a:pathLst>
                <a:path h="1811759" w="5364957">
                  <a:moveTo>
                    <a:pt x="0" y="0"/>
                  </a:moveTo>
                  <a:lnTo>
                    <a:pt x="5364957" y="0"/>
                  </a:lnTo>
                  <a:lnTo>
                    <a:pt x="5364957" y="1811759"/>
                  </a:lnTo>
                  <a:lnTo>
                    <a:pt x="0" y="1811759"/>
                  </a:lnTo>
                  <a:close/>
                </a:path>
              </a:pathLst>
            </a:custGeom>
            <a:solidFill>
              <a:srgbClr val="F5F5F5"/>
            </a:solidFill>
          </p:spPr>
        </p:sp>
        <p:sp>
          <p:nvSpPr>
            <p:cNvPr name="TextBox 5" id="5"/>
            <p:cNvSpPr txBox="true"/>
            <p:nvPr/>
          </p:nvSpPr>
          <p:spPr>
            <a:xfrm>
              <a:off x="0" y="-28575"/>
              <a:ext cx="5364957" cy="184033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556538" y="4575237"/>
            <a:ext cx="6543672" cy="806007"/>
          </a:xfrm>
          <a:prstGeom prst="rect">
            <a:avLst/>
          </a:prstGeom>
        </p:spPr>
        <p:txBody>
          <a:bodyPr anchor="t" rtlCol="false" tIns="0" lIns="0" bIns="0" rIns="0">
            <a:spAutoFit/>
          </a:bodyPr>
          <a:lstStyle/>
          <a:p>
            <a:pPr algn="r">
              <a:lnSpc>
                <a:spcPts val="6286"/>
              </a:lnSpc>
            </a:pPr>
            <a:r>
              <a:rPr lang="en-US" sz="5715" spc="182">
                <a:solidFill>
                  <a:srgbClr val="000000"/>
                </a:solidFill>
                <a:latin typeface="Days"/>
              </a:rPr>
              <a:t>CONCLUSION</a:t>
            </a:r>
          </a:p>
        </p:txBody>
      </p:sp>
      <p:sp>
        <p:nvSpPr>
          <p:cNvPr name="TextBox 7" id="7"/>
          <p:cNvSpPr txBox="true"/>
          <p:nvPr/>
        </p:nvSpPr>
        <p:spPr>
          <a:xfrm rot="0">
            <a:off x="7613908" y="2151316"/>
            <a:ext cx="10070302" cy="5917693"/>
          </a:xfrm>
          <a:prstGeom prst="rect">
            <a:avLst/>
          </a:prstGeom>
        </p:spPr>
        <p:txBody>
          <a:bodyPr anchor="t" rtlCol="false" tIns="0" lIns="0" bIns="0" rIns="0">
            <a:spAutoFit/>
          </a:bodyPr>
          <a:lstStyle/>
          <a:p>
            <a:pPr marL="582925" indent="-291463" lvl="1">
              <a:lnSpc>
                <a:spcPts val="3968"/>
              </a:lnSpc>
              <a:buFont typeface="Arial"/>
              <a:buChar char="•"/>
            </a:pPr>
            <a:r>
              <a:rPr lang="en-US" sz="2699">
                <a:solidFill>
                  <a:srgbClr val="000000"/>
                </a:solidFill>
                <a:latin typeface="Open Sauce Light"/>
              </a:rPr>
              <a:t>In summary, our medical expert system combines rule-based algorithms and probability assessments to efficiently identify potential diseases based on user symptoms. </a:t>
            </a:r>
          </a:p>
          <a:p>
            <a:pPr>
              <a:lnSpc>
                <a:spcPts val="3968"/>
              </a:lnSpc>
            </a:pPr>
          </a:p>
          <a:p>
            <a:pPr marL="582925" indent="-291463" lvl="1">
              <a:lnSpc>
                <a:spcPts val="3968"/>
              </a:lnSpc>
              <a:buFont typeface="Arial"/>
              <a:buChar char="•"/>
            </a:pPr>
            <a:r>
              <a:rPr lang="en-US" sz="2699">
                <a:solidFill>
                  <a:srgbClr val="000000"/>
                </a:solidFill>
                <a:latin typeface="Open Sauce Light"/>
              </a:rPr>
              <a:t>Additionally, our system categorizes COVID-19 severity and recommends primary medications for low severity, urging consultation for medium to high severity cases. </a:t>
            </a:r>
          </a:p>
          <a:p>
            <a:pPr>
              <a:lnSpc>
                <a:spcPts val="3968"/>
              </a:lnSpc>
            </a:pPr>
          </a:p>
          <a:p>
            <a:pPr marL="582925" indent="-291463" lvl="1">
              <a:lnSpc>
                <a:spcPts val="3968"/>
              </a:lnSpc>
              <a:buFont typeface="Arial"/>
              <a:buChar char="•"/>
            </a:pPr>
            <a:r>
              <a:rPr lang="en-US" sz="2699">
                <a:solidFill>
                  <a:srgbClr val="000000"/>
                </a:solidFill>
                <a:latin typeface="Open Sauce Light"/>
              </a:rPr>
              <a:t>This technology aims to streamline initial healthcare assessments while emphasizing the importance of professional guidance in critical situations</a:t>
            </a:r>
          </a:p>
        </p:txBody>
      </p:sp>
      <p:sp>
        <p:nvSpPr>
          <p:cNvPr name="AutoShape 8" id="8"/>
          <p:cNvSpPr/>
          <p:nvPr/>
        </p:nvSpPr>
        <p:spPr>
          <a:xfrm flipH="true">
            <a:off x="-6839793" y="5419344"/>
            <a:ext cx="13940003"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43339"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9105573" y="3076004"/>
            <a:ext cx="76854" cy="4607854"/>
          </a:xfrm>
          <a:prstGeom prst="line">
            <a:avLst/>
          </a:prstGeom>
          <a:ln cap="flat" w="38100">
            <a:solidFill>
              <a:srgbClr val="192253"/>
            </a:solidFill>
            <a:prstDash val="solid"/>
            <a:headEnd type="none" len="sm" w="sm"/>
            <a:tailEnd type="none" len="sm" w="sm"/>
          </a:ln>
        </p:spPr>
      </p:sp>
      <p:grpSp>
        <p:nvGrpSpPr>
          <p:cNvPr name="Group 7" id="7"/>
          <p:cNvGrpSpPr>
            <a:grpSpLocks noChangeAspect="true"/>
          </p:cNvGrpSpPr>
          <p:nvPr/>
        </p:nvGrpSpPr>
        <p:grpSpPr>
          <a:xfrm rot="0">
            <a:off x="8932816" y="2716573"/>
            <a:ext cx="369918" cy="3699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9" id="9"/>
          <p:cNvSpPr txBox="true"/>
          <p:nvPr/>
        </p:nvSpPr>
        <p:spPr>
          <a:xfrm rot="0">
            <a:off x="9754661" y="2735623"/>
            <a:ext cx="6092284" cy="438150"/>
          </a:xfrm>
          <a:prstGeom prst="rect">
            <a:avLst/>
          </a:prstGeom>
        </p:spPr>
        <p:txBody>
          <a:bodyPr anchor="t" rtlCol="false" tIns="0" lIns="0" bIns="0" rIns="0">
            <a:spAutoFit/>
          </a:bodyPr>
          <a:lstStyle/>
          <a:p>
            <a:pPr algn="just">
              <a:lnSpc>
                <a:spcPts val="3300"/>
              </a:lnSpc>
            </a:pPr>
            <a:r>
              <a:rPr lang="en-US" sz="3000" spc="96">
                <a:solidFill>
                  <a:srgbClr val="000000"/>
                </a:solidFill>
                <a:latin typeface="Open Sauce"/>
              </a:rPr>
              <a:t>Collection of dataset</a:t>
            </a:r>
          </a:p>
        </p:txBody>
      </p:sp>
      <p:sp>
        <p:nvSpPr>
          <p:cNvPr name="TextBox 10" id="10"/>
          <p:cNvSpPr txBox="true"/>
          <p:nvPr/>
        </p:nvSpPr>
        <p:spPr>
          <a:xfrm rot="0">
            <a:off x="1720032" y="3565032"/>
            <a:ext cx="6614752" cy="1406524"/>
          </a:xfrm>
          <a:prstGeom prst="rect">
            <a:avLst/>
          </a:prstGeom>
        </p:spPr>
        <p:txBody>
          <a:bodyPr anchor="t" rtlCol="false" tIns="0" lIns="0" bIns="0" rIns="0">
            <a:spAutoFit/>
          </a:bodyPr>
          <a:lstStyle/>
          <a:p>
            <a:pPr algn="r">
              <a:lnSpc>
                <a:spcPts val="5499"/>
              </a:lnSpc>
            </a:pPr>
            <a:r>
              <a:rPr lang="en-US" sz="4999" spc="159">
                <a:solidFill>
                  <a:srgbClr val="000000"/>
                </a:solidFill>
                <a:latin typeface="Days"/>
              </a:rPr>
              <a:t>ACTIVITY </a:t>
            </a:r>
          </a:p>
          <a:p>
            <a:pPr algn="r">
              <a:lnSpc>
                <a:spcPts val="5499"/>
              </a:lnSpc>
            </a:pPr>
            <a:r>
              <a:rPr lang="en-US" sz="4999" spc="159">
                <a:solidFill>
                  <a:srgbClr val="000000"/>
                </a:solidFill>
                <a:latin typeface="Days"/>
              </a:rPr>
              <a:t>TIMECHART</a:t>
            </a:r>
          </a:p>
        </p:txBody>
      </p:sp>
      <p:sp>
        <p:nvSpPr>
          <p:cNvPr name="AutoShape 11" id="11"/>
          <p:cNvSpPr/>
          <p:nvPr/>
        </p:nvSpPr>
        <p:spPr>
          <a:xfrm flipH="true" flipV="true">
            <a:off x="-7142985" y="5143500"/>
            <a:ext cx="15156557" cy="0"/>
          </a:xfrm>
          <a:prstGeom prst="line">
            <a:avLst/>
          </a:prstGeom>
          <a:ln cap="flat" w="76200">
            <a:solidFill>
              <a:srgbClr val="C23A97"/>
            </a:solidFill>
            <a:prstDash val="solid"/>
            <a:headEnd type="none" len="sm" w="sm"/>
            <a:tailEnd type="none" len="sm" w="sm"/>
          </a:ln>
        </p:spPr>
      </p:sp>
      <p:grpSp>
        <p:nvGrpSpPr>
          <p:cNvPr name="Group 12" id="12"/>
          <p:cNvGrpSpPr>
            <a:grpSpLocks noChangeAspect="true"/>
          </p:cNvGrpSpPr>
          <p:nvPr/>
        </p:nvGrpSpPr>
        <p:grpSpPr>
          <a:xfrm rot="0">
            <a:off x="8932816" y="3996480"/>
            <a:ext cx="369918" cy="369918"/>
            <a:chOff x="6705600" y="1371600"/>
            <a:chExt cx="10972800" cy="10972800"/>
          </a:xfrm>
        </p:grpSpPr>
        <p:sp>
          <p:nvSpPr>
            <p:cNvPr name="Freeform 13" id="13"/>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4" id="14"/>
          <p:cNvSpPr txBox="true"/>
          <p:nvPr/>
        </p:nvSpPr>
        <p:spPr>
          <a:xfrm rot="0">
            <a:off x="9661352" y="5939544"/>
            <a:ext cx="6278902" cy="1276350"/>
          </a:xfrm>
          <a:prstGeom prst="rect">
            <a:avLst/>
          </a:prstGeom>
        </p:spPr>
        <p:txBody>
          <a:bodyPr anchor="t" rtlCol="false" tIns="0" lIns="0" bIns="0" rIns="0">
            <a:spAutoFit/>
          </a:bodyPr>
          <a:lstStyle/>
          <a:p>
            <a:pPr algn="just">
              <a:lnSpc>
                <a:spcPts val="3300"/>
              </a:lnSpc>
            </a:pPr>
            <a:r>
              <a:rPr lang="en-US" sz="3000" spc="96">
                <a:solidFill>
                  <a:srgbClr val="000000"/>
                </a:solidFill>
                <a:latin typeface="Open Sauce"/>
              </a:rPr>
              <a:t>Implementation of code and predicting diseases with probability based on symptoms</a:t>
            </a:r>
          </a:p>
        </p:txBody>
      </p:sp>
      <p:sp>
        <p:nvSpPr>
          <p:cNvPr name="TextBox 15" id="15"/>
          <p:cNvSpPr txBox="true"/>
          <p:nvPr/>
        </p:nvSpPr>
        <p:spPr>
          <a:xfrm rot="0">
            <a:off x="9661352" y="3693832"/>
            <a:ext cx="6637519" cy="1630403"/>
          </a:xfrm>
          <a:prstGeom prst="rect">
            <a:avLst/>
          </a:prstGeom>
        </p:spPr>
        <p:txBody>
          <a:bodyPr anchor="t" rtlCol="false" tIns="0" lIns="0" bIns="0" rIns="0">
            <a:spAutoFit/>
          </a:bodyPr>
          <a:lstStyle/>
          <a:p>
            <a:pPr>
              <a:lnSpc>
                <a:spcPts val="4421"/>
              </a:lnSpc>
              <a:spcBef>
                <a:spcPct val="0"/>
              </a:spcBef>
            </a:pPr>
            <a:r>
              <a:rPr lang="en-US" sz="3008">
                <a:solidFill>
                  <a:srgbClr val="000000"/>
                </a:solidFill>
                <a:latin typeface="Open Sauce Light"/>
              </a:rPr>
              <a:t>Consultation with doctor, updation of dataset and marking the probability of diseases X  symptoms</a:t>
            </a:r>
          </a:p>
        </p:txBody>
      </p:sp>
      <p:grpSp>
        <p:nvGrpSpPr>
          <p:cNvPr name="Group 16" id="16"/>
          <p:cNvGrpSpPr>
            <a:grpSpLocks noChangeAspect="true"/>
          </p:cNvGrpSpPr>
          <p:nvPr/>
        </p:nvGrpSpPr>
        <p:grpSpPr>
          <a:xfrm rot="0">
            <a:off x="8997468" y="5920494"/>
            <a:ext cx="369918" cy="369918"/>
            <a:chOff x="6705600" y="1371600"/>
            <a:chExt cx="10972800" cy="10972800"/>
          </a:xfrm>
        </p:grpSpPr>
        <p:sp>
          <p:nvSpPr>
            <p:cNvPr name="Freeform 17" id="17"/>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name="Group 3" id="3"/>
          <p:cNvGrpSpPr/>
          <p:nvPr/>
        </p:nvGrpSpPr>
        <p:grpSpPr>
          <a:xfrm rot="0">
            <a:off x="1249780" y="628647"/>
            <a:ext cx="15478344" cy="9056069"/>
            <a:chOff x="0" y="0"/>
            <a:chExt cx="4076601" cy="2385137"/>
          </a:xfrm>
        </p:grpSpPr>
        <p:sp>
          <p:nvSpPr>
            <p:cNvPr name="Freeform 4" id="4"/>
            <p:cNvSpPr/>
            <p:nvPr/>
          </p:nvSpPr>
          <p:spPr>
            <a:xfrm flipH="false" flipV="false" rot="0">
              <a:off x="0" y="0"/>
              <a:ext cx="4076601" cy="2385138"/>
            </a:xfrm>
            <a:custGeom>
              <a:avLst/>
              <a:gdLst/>
              <a:ahLst/>
              <a:cxnLst/>
              <a:rect r="r" b="b" t="t" l="l"/>
              <a:pathLst>
                <a:path h="2385138" w="4076601">
                  <a:moveTo>
                    <a:pt x="0" y="0"/>
                  </a:moveTo>
                  <a:lnTo>
                    <a:pt x="4076601" y="0"/>
                  </a:lnTo>
                  <a:lnTo>
                    <a:pt x="4076601" y="2385138"/>
                  </a:lnTo>
                  <a:lnTo>
                    <a:pt x="0" y="2385138"/>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76601" cy="2413712"/>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127896" y="1019175"/>
            <a:ext cx="11442900" cy="1009650"/>
          </a:xfrm>
          <a:prstGeom prst="rect">
            <a:avLst/>
          </a:prstGeom>
        </p:spPr>
        <p:txBody>
          <a:bodyPr anchor="t" rtlCol="false" tIns="0" lIns="0" bIns="0" rIns="0">
            <a:spAutoFit/>
          </a:bodyPr>
          <a:lstStyle/>
          <a:p>
            <a:pPr algn="ctr">
              <a:lnSpc>
                <a:spcPts val="7920"/>
              </a:lnSpc>
            </a:pPr>
            <a:r>
              <a:rPr lang="en-US" sz="6600" spc="666">
                <a:solidFill>
                  <a:srgbClr val="010101"/>
                </a:solidFill>
                <a:latin typeface="Open Sauce Medium"/>
              </a:rPr>
              <a:t>ACKNOWLEDGEMENTS</a:t>
            </a:r>
          </a:p>
        </p:txBody>
      </p:sp>
      <p:sp>
        <p:nvSpPr>
          <p:cNvPr name="AutoShape 7" id="7"/>
          <p:cNvSpPr/>
          <p:nvPr/>
        </p:nvSpPr>
        <p:spPr>
          <a:xfrm flipH="true">
            <a:off x="-7581037" y="2372249"/>
            <a:ext cx="20285621" cy="0"/>
          </a:xfrm>
          <a:prstGeom prst="line">
            <a:avLst/>
          </a:prstGeom>
          <a:ln cap="flat" w="76200">
            <a:solidFill>
              <a:srgbClr val="C23A97"/>
            </a:solidFill>
            <a:prstDash val="solid"/>
            <a:headEnd type="none" len="sm" w="sm"/>
            <a:tailEnd type="none" len="sm" w="sm"/>
          </a:ln>
        </p:spPr>
      </p:sp>
      <p:sp>
        <p:nvSpPr>
          <p:cNvPr name="TextBox 8" id="8"/>
          <p:cNvSpPr txBox="true"/>
          <p:nvPr/>
        </p:nvSpPr>
        <p:spPr>
          <a:xfrm rot="0">
            <a:off x="2048801" y="2871215"/>
            <a:ext cx="13880302" cy="6387085"/>
          </a:xfrm>
          <a:prstGeom prst="rect">
            <a:avLst/>
          </a:prstGeom>
        </p:spPr>
        <p:txBody>
          <a:bodyPr anchor="t" rtlCol="false" tIns="0" lIns="0" bIns="0" rIns="0">
            <a:spAutoFit/>
          </a:bodyPr>
          <a:lstStyle/>
          <a:p>
            <a:pPr>
              <a:lnSpc>
                <a:spcPts val="4262"/>
              </a:lnSpc>
            </a:pPr>
            <a:r>
              <a:rPr lang="en-US" sz="2899">
                <a:solidFill>
                  <a:srgbClr val="000000"/>
                </a:solidFill>
                <a:latin typeface="Open Sauce Light"/>
              </a:rPr>
              <a:t>We convey our sincerest gratitude to </a:t>
            </a:r>
            <a:r>
              <a:rPr lang="en-US" sz="2899">
                <a:solidFill>
                  <a:srgbClr val="000000"/>
                </a:solidFill>
                <a:latin typeface="Open Sauce Bold"/>
              </a:rPr>
              <a:t>Vrijendra sir</a:t>
            </a:r>
            <a:r>
              <a:rPr lang="en-US" sz="2899">
                <a:solidFill>
                  <a:srgbClr val="000000"/>
                </a:solidFill>
                <a:latin typeface="Open Sauce Light"/>
              </a:rPr>
              <a:t>, </a:t>
            </a:r>
            <a:r>
              <a:rPr lang="en-US" sz="2899">
                <a:solidFill>
                  <a:srgbClr val="000000"/>
                </a:solidFill>
                <a:latin typeface="Open Sauce Bold"/>
              </a:rPr>
              <a:t>Trapti ma’am</a:t>
            </a:r>
            <a:r>
              <a:rPr lang="en-US" sz="2899">
                <a:solidFill>
                  <a:srgbClr val="000000"/>
                </a:solidFill>
                <a:latin typeface="Open Sauce Light"/>
              </a:rPr>
              <a:t> for guiding, supporting and motivating us throughout the course of the project, their inputs have </a:t>
            </a:r>
            <a:r>
              <a:rPr lang="en-US" sz="2899">
                <a:solidFill>
                  <a:srgbClr val="000000"/>
                </a:solidFill>
                <a:latin typeface="Open Sauce Light"/>
              </a:rPr>
              <a:t>been the guiding light for us throughout the implementation of the project.</a:t>
            </a:r>
          </a:p>
          <a:p>
            <a:pPr>
              <a:lnSpc>
                <a:spcPts val="4262"/>
              </a:lnSpc>
            </a:pPr>
          </a:p>
          <a:p>
            <a:pPr>
              <a:lnSpc>
                <a:spcPts val="4262"/>
              </a:lnSpc>
            </a:pPr>
            <a:r>
              <a:rPr lang="en-US" sz="2899">
                <a:solidFill>
                  <a:srgbClr val="000000"/>
                </a:solidFill>
                <a:latin typeface="Open Sauce Light"/>
              </a:rPr>
              <a:t>We extend our sincere gratitude to </a:t>
            </a:r>
            <a:r>
              <a:rPr lang="en-US" sz="2899">
                <a:solidFill>
                  <a:srgbClr val="000000"/>
                </a:solidFill>
                <a:latin typeface="Open Sauce Bold"/>
              </a:rPr>
              <a:t>Dr. Shambhavi Kumari</a:t>
            </a:r>
            <a:r>
              <a:rPr lang="en-US" sz="2899">
                <a:solidFill>
                  <a:srgbClr val="000000"/>
                </a:solidFill>
                <a:latin typeface="Open Sauce Light"/>
              </a:rPr>
              <a:t>, [M.B.B.S.], </a:t>
            </a:r>
            <a:r>
              <a:rPr lang="en-US" sz="2899">
                <a:solidFill>
                  <a:srgbClr val="000000"/>
                </a:solidFill>
                <a:latin typeface="Open Sauce Bold"/>
              </a:rPr>
              <a:t>Dr. Bijal Salvi, </a:t>
            </a:r>
            <a:r>
              <a:rPr lang="en-US" sz="2899">
                <a:solidFill>
                  <a:srgbClr val="000000"/>
                </a:solidFill>
                <a:latin typeface="Open Sauce"/>
              </a:rPr>
              <a:t>[M.B.B.S]</a:t>
            </a:r>
            <a:r>
              <a:rPr lang="en-US" sz="2899">
                <a:solidFill>
                  <a:srgbClr val="000000"/>
                </a:solidFill>
                <a:latin typeface="Open Sauce Light"/>
              </a:rPr>
              <a:t>, </a:t>
            </a:r>
            <a:r>
              <a:rPr lang="en-US" sz="2899">
                <a:solidFill>
                  <a:srgbClr val="000000"/>
                </a:solidFill>
                <a:latin typeface="Open Sauce Bold"/>
              </a:rPr>
              <a:t>Dr. Praful Salvi, </a:t>
            </a:r>
            <a:r>
              <a:rPr lang="en-US" sz="2899">
                <a:solidFill>
                  <a:srgbClr val="000000"/>
                </a:solidFill>
                <a:latin typeface="Open Sauce"/>
              </a:rPr>
              <a:t>[M.D. Anaesthesia]</a:t>
            </a:r>
            <a:r>
              <a:rPr lang="en-US" sz="2899">
                <a:solidFill>
                  <a:srgbClr val="000000"/>
                </a:solidFill>
                <a:latin typeface="Open Sauce Light"/>
              </a:rPr>
              <a:t>, </a:t>
            </a:r>
            <a:r>
              <a:rPr lang="en-US" sz="2899">
                <a:solidFill>
                  <a:srgbClr val="000000"/>
                </a:solidFill>
                <a:latin typeface="Open Sauce Bold"/>
              </a:rPr>
              <a:t>Dr. Daraksha Naaz </a:t>
            </a:r>
            <a:r>
              <a:rPr lang="en-US" sz="2899">
                <a:solidFill>
                  <a:srgbClr val="000000"/>
                </a:solidFill>
                <a:latin typeface="Open Sauce Light"/>
              </a:rPr>
              <a:t>[M.B.B.S.], </a:t>
            </a:r>
            <a:r>
              <a:rPr lang="en-US" sz="2899">
                <a:solidFill>
                  <a:srgbClr val="000000"/>
                </a:solidFill>
                <a:latin typeface="Open Sauce Bold"/>
              </a:rPr>
              <a:t>Dr. Rupali Singh</a:t>
            </a:r>
            <a:r>
              <a:rPr lang="en-US" sz="2899">
                <a:solidFill>
                  <a:srgbClr val="000000"/>
                </a:solidFill>
                <a:latin typeface="Open Sauce Light"/>
              </a:rPr>
              <a:t> [M.B.B.S.] for their invaluable support and expertise in providing insightful feedback and guidance during the development of our disease-symptoms dataset. Their suggestions and assistance in assigning probabilities to individual symptoms have been instrumental in enhancing the quality and accuracy of our implementation.</a:t>
            </a:r>
          </a:p>
          <a:p>
            <a:pPr>
              <a:lnSpc>
                <a:spcPts val="4262"/>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name="Group 3" id="3"/>
          <p:cNvGrpSpPr/>
          <p:nvPr/>
        </p:nvGrpSpPr>
        <p:grpSpPr>
          <a:xfrm rot="0">
            <a:off x="1249780" y="628647"/>
            <a:ext cx="15478344" cy="9056069"/>
            <a:chOff x="0" y="0"/>
            <a:chExt cx="4076601" cy="2385137"/>
          </a:xfrm>
        </p:grpSpPr>
        <p:sp>
          <p:nvSpPr>
            <p:cNvPr name="Freeform 4" id="4"/>
            <p:cNvSpPr/>
            <p:nvPr/>
          </p:nvSpPr>
          <p:spPr>
            <a:xfrm flipH="false" flipV="false" rot="0">
              <a:off x="0" y="0"/>
              <a:ext cx="4076601" cy="2385138"/>
            </a:xfrm>
            <a:custGeom>
              <a:avLst/>
              <a:gdLst/>
              <a:ahLst/>
              <a:cxnLst/>
              <a:rect r="r" b="b" t="t" l="l"/>
              <a:pathLst>
                <a:path h="2385138" w="4076601">
                  <a:moveTo>
                    <a:pt x="0" y="0"/>
                  </a:moveTo>
                  <a:lnTo>
                    <a:pt x="4076601" y="0"/>
                  </a:lnTo>
                  <a:lnTo>
                    <a:pt x="4076601" y="2385138"/>
                  </a:lnTo>
                  <a:lnTo>
                    <a:pt x="0" y="2385138"/>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76601" cy="2413712"/>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127896" y="1019175"/>
            <a:ext cx="11442900" cy="1009650"/>
          </a:xfrm>
          <a:prstGeom prst="rect">
            <a:avLst/>
          </a:prstGeom>
        </p:spPr>
        <p:txBody>
          <a:bodyPr anchor="t" rtlCol="false" tIns="0" lIns="0" bIns="0" rIns="0">
            <a:spAutoFit/>
          </a:bodyPr>
          <a:lstStyle/>
          <a:p>
            <a:pPr algn="ctr">
              <a:lnSpc>
                <a:spcPts val="7920"/>
              </a:lnSpc>
            </a:pPr>
            <a:r>
              <a:rPr lang="en-US" sz="6600" spc="666">
                <a:solidFill>
                  <a:srgbClr val="010101"/>
                </a:solidFill>
                <a:latin typeface="Open Sauce Medium"/>
              </a:rPr>
              <a:t>REFERENCES</a:t>
            </a:r>
          </a:p>
        </p:txBody>
      </p:sp>
      <p:sp>
        <p:nvSpPr>
          <p:cNvPr name="AutoShape 7" id="7"/>
          <p:cNvSpPr/>
          <p:nvPr/>
        </p:nvSpPr>
        <p:spPr>
          <a:xfrm flipH="true">
            <a:off x="-7557550" y="2066925"/>
            <a:ext cx="20285621" cy="0"/>
          </a:xfrm>
          <a:prstGeom prst="line">
            <a:avLst/>
          </a:prstGeom>
          <a:ln cap="flat" w="76200">
            <a:solidFill>
              <a:srgbClr val="C23A97"/>
            </a:solidFill>
            <a:prstDash val="solid"/>
            <a:headEnd type="none" len="sm" w="sm"/>
            <a:tailEnd type="none" len="sm" w="sm"/>
          </a:ln>
        </p:spPr>
      </p:sp>
      <p:sp>
        <p:nvSpPr>
          <p:cNvPr name="TextBox 8" id="8"/>
          <p:cNvSpPr txBox="true"/>
          <p:nvPr/>
        </p:nvSpPr>
        <p:spPr>
          <a:xfrm rot="0">
            <a:off x="1942502" y="2768217"/>
            <a:ext cx="14092899" cy="6382740"/>
          </a:xfrm>
          <a:prstGeom prst="rect">
            <a:avLst/>
          </a:prstGeom>
        </p:spPr>
        <p:txBody>
          <a:bodyPr anchor="t" rtlCol="false" tIns="0" lIns="0" bIns="0" rIns="0">
            <a:spAutoFit/>
          </a:bodyPr>
          <a:lstStyle/>
          <a:p>
            <a:pPr>
              <a:lnSpc>
                <a:spcPts val="3620"/>
              </a:lnSpc>
            </a:pPr>
            <a:r>
              <a:rPr lang="en-US" sz="2586">
                <a:solidFill>
                  <a:srgbClr val="000000"/>
                </a:solidFill>
                <a:latin typeface="Open Sauce Light"/>
              </a:rPr>
              <a:t>[1] </a:t>
            </a:r>
            <a:r>
              <a:rPr lang="en-US" sz="2586" u="sng">
                <a:solidFill>
                  <a:srgbClr val="000000"/>
                </a:solidFill>
                <a:latin typeface="Open Sauce Light"/>
                <a:hlinkClick r:id="rId3" tooltip="https://www.sciencedirect.com/science/article/abs/pii/B9780128217771000227?via%3Dihub"/>
              </a:rPr>
              <a:t>Yadav, A. K., Shukla, R., &amp; Singh, T. R. (2021). "Machine Learning in Expert Systems for Disease Diagnostics in Human Healthcare." In Book Title (pp. 179-200). Publisher. DOI: 10.1016/B978-0-12-821777-1.00022-7.</a:t>
            </a:r>
          </a:p>
          <a:p>
            <a:pPr>
              <a:lnSpc>
                <a:spcPts val="3620"/>
              </a:lnSpc>
            </a:pPr>
          </a:p>
          <a:p>
            <a:pPr>
              <a:lnSpc>
                <a:spcPts val="3620"/>
              </a:lnSpc>
            </a:pPr>
            <a:r>
              <a:rPr lang="en-US" sz="2586">
                <a:solidFill>
                  <a:srgbClr val="000000"/>
                </a:solidFill>
                <a:latin typeface="Open Sauce Light"/>
              </a:rPr>
              <a:t>[2] </a:t>
            </a:r>
            <a:r>
              <a:rPr lang="en-US" sz="2586" u="sng">
                <a:solidFill>
                  <a:srgbClr val="000000"/>
                </a:solidFill>
                <a:latin typeface="Open Sauce Light"/>
                <a:hlinkClick r:id="rId4" tooltip="https://ieeexplore.ieee.org/stamp/stamp.jsp?arnumber=9167238"/>
              </a:rPr>
              <a:t>Latif, J., Xiao, C., Tu, S., Rehman, S. U., Imran, A., &amp; Bilal, A. (2020). "Implementation and Use of Disease Diagnosis Systems for Electronic Medical Records Based on Machine Learning: A Complete Review." DOI: 10.1109/ACCESS.2020.3016782.</a:t>
            </a:r>
          </a:p>
          <a:p>
            <a:pPr>
              <a:lnSpc>
                <a:spcPts val="3620"/>
              </a:lnSpc>
            </a:pPr>
          </a:p>
          <a:p>
            <a:pPr>
              <a:lnSpc>
                <a:spcPts val="3620"/>
              </a:lnSpc>
            </a:pPr>
            <a:r>
              <a:rPr lang="en-US" sz="2586" u="sng">
                <a:solidFill>
                  <a:srgbClr val="000000"/>
                </a:solidFill>
                <a:latin typeface="Open Sauce Light"/>
              </a:rPr>
              <a:t>[</a:t>
            </a:r>
            <a:r>
              <a:rPr lang="en-US" sz="2586">
                <a:solidFill>
                  <a:srgbClr val="000000"/>
                </a:solidFill>
                <a:latin typeface="Open Sauce Light"/>
              </a:rPr>
              <a:t>3</a:t>
            </a:r>
            <a:r>
              <a:rPr lang="en-US" sz="2586" u="sng">
                <a:solidFill>
                  <a:srgbClr val="000000"/>
                </a:solidFill>
                <a:latin typeface="Open Sauce Light"/>
              </a:rPr>
              <a:t>]</a:t>
            </a:r>
            <a:r>
              <a:rPr lang="en-US" sz="2586">
                <a:solidFill>
                  <a:srgbClr val="000000"/>
                </a:solidFill>
                <a:latin typeface="Open Sauce Light"/>
              </a:rPr>
              <a:t> Nayak, R., &amp; Boloor, A. (2018). Exam Preparatory Manual for Undergraduates—Medicine (2nd ed.). Publisher. DOI: 10.5005/jp/books/18461</a:t>
            </a:r>
          </a:p>
          <a:p>
            <a:pPr>
              <a:lnSpc>
                <a:spcPts val="3620"/>
              </a:lnSpc>
            </a:pPr>
          </a:p>
          <a:p>
            <a:pPr>
              <a:lnSpc>
                <a:spcPts val="3620"/>
              </a:lnSpc>
            </a:pPr>
            <a:r>
              <a:rPr lang="en-US" sz="2586">
                <a:solidFill>
                  <a:srgbClr val="000000"/>
                </a:solidFill>
                <a:latin typeface="Open Sauce Light"/>
              </a:rPr>
              <a:t>[4] </a:t>
            </a:r>
            <a:r>
              <a:rPr lang="en-US" sz="2586" u="sng">
                <a:solidFill>
                  <a:srgbClr val="000000"/>
                </a:solidFill>
                <a:latin typeface="Open Sauce Light"/>
                <a:hlinkClick r:id="rId5" tooltip="https://www.msdmanuals.com/en-in/home/health-topics"/>
              </a:rPr>
              <a:t>https://www.msdmanuals.com/en-in/home/health-topics</a:t>
            </a:r>
          </a:p>
          <a:p>
            <a:pPr>
              <a:lnSpc>
                <a:spcPts val="3620"/>
              </a:lnSpc>
            </a:pPr>
          </a:p>
          <a:p>
            <a:pPr>
              <a:lnSpc>
                <a:spcPts val="3620"/>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sp>
        <p:nvSpPr>
          <p:cNvPr name="TextBox 4" id="4"/>
          <p:cNvSpPr txBox="true"/>
          <p:nvPr/>
        </p:nvSpPr>
        <p:spPr>
          <a:xfrm rot="0">
            <a:off x="5658388" y="4575971"/>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04137" y="2366651"/>
            <a:ext cx="16055163" cy="7587572"/>
            <a:chOff x="0" y="0"/>
            <a:chExt cx="4228520" cy="1998373"/>
          </a:xfrm>
        </p:grpSpPr>
        <p:sp>
          <p:nvSpPr>
            <p:cNvPr name="Freeform 4" id="4"/>
            <p:cNvSpPr/>
            <p:nvPr/>
          </p:nvSpPr>
          <p:spPr>
            <a:xfrm flipH="false" flipV="false" rot="0">
              <a:off x="0" y="0"/>
              <a:ext cx="4228520" cy="1998373"/>
            </a:xfrm>
            <a:custGeom>
              <a:avLst/>
              <a:gdLst/>
              <a:ahLst/>
              <a:cxnLst/>
              <a:rect r="r" b="b" t="t" l="l"/>
              <a:pathLst>
                <a:path h="1998373" w="4228520">
                  <a:moveTo>
                    <a:pt x="0" y="0"/>
                  </a:moveTo>
                  <a:lnTo>
                    <a:pt x="4228520" y="0"/>
                  </a:lnTo>
                  <a:lnTo>
                    <a:pt x="4228520" y="1998373"/>
                  </a:lnTo>
                  <a:lnTo>
                    <a:pt x="0" y="199837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228520" cy="202694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737687" y="1425575"/>
            <a:ext cx="10812627" cy="823000"/>
          </a:xfrm>
          <a:prstGeom prst="rect">
            <a:avLst/>
          </a:prstGeom>
        </p:spPr>
        <p:txBody>
          <a:bodyPr anchor="t" rtlCol="false" tIns="0" lIns="0" bIns="0" rIns="0">
            <a:spAutoFit/>
          </a:bodyPr>
          <a:lstStyle/>
          <a:p>
            <a:pPr algn="ctr">
              <a:lnSpc>
                <a:spcPts val="6151"/>
              </a:lnSpc>
            </a:pPr>
            <a:r>
              <a:rPr lang="en-US" sz="6151">
                <a:solidFill>
                  <a:srgbClr val="000000"/>
                </a:solidFill>
                <a:latin typeface="Open Sauce"/>
              </a:rPr>
              <a:t>MEDICAL EXPERT SYSTEM</a:t>
            </a:r>
          </a:p>
        </p:txBody>
      </p:sp>
      <p:sp>
        <p:nvSpPr>
          <p:cNvPr name="TextBox 7" id="7"/>
          <p:cNvSpPr txBox="true"/>
          <p:nvPr/>
        </p:nvSpPr>
        <p:spPr>
          <a:xfrm rot="0">
            <a:off x="4572762" y="527050"/>
            <a:ext cx="9142476" cy="773430"/>
          </a:xfrm>
          <a:prstGeom prst="rect">
            <a:avLst/>
          </a:prstGeom>
        </p:spPr>
        <p:txBody>
          <a:bodyPr anchor="t" rtlCol="false" tIns="0" lIns="0" bIns="0" rIns="0">
            <a:spAutoFit/>
          </a:bodyPr>
          <a:lstStyle/>
          <a:p>
            <a:pPr algn="ctr">
              <a:lnSpc>
                <a:spcPts val="5940"/>
              </a:lnSpc>
            </a:pPr>
            <a:r>
              <a:rPr lang="en-US" sz="5400" spc="172">
                <a:solidFill>
                  <a:srgbClr val="000000"/>
                </a:solidFill>
                <a:latin typeface="Days"/>
              </a:rPr>
              <a:t>NEED OF THE </a:t>
            </a:r>
          </a:p>
        </p:txBody>
      </p:sp>
      <p:sp>
        <p:nvSpPr>
          <p:cNvPr name="TextBox 8" id="8"/>
          <p:cNvSpPr txBox="true"/>
          <p:nvPr/>
        </p:nvSpPr>
        <p:spPr>
          <a:xfrm rot="0">
            <a:off x="2126102" y="2535221"/>
            <a:ext cx="14035796" cy="7164706"/>
          </a:xfrm>
          <a:prstGeom prst="rect">
            <a:avLst/>
          </a:prstGeom>
        </p:spPr>
        <p:txBody>
          <a:bodyPr anchor="t" rtlCol="false" tIns="0" lIns="0" bIns="0" rIns="0">
            <a:spAutoFit/>
          </a:bodyPr>
          <a:lstStyle/>
          <a:p>
            <a:pPr algn="just" marL="647694" indent="-323847" lvl="1">
              <a:lnSpc>
                <a:spcPts val="4409"/>
              </a:lnSpc>
              <a:buFont typeface="Arial"/>
              <a:buChar char="•"/>
            </a:pPr>
            <a:r>
              <a:rPr lang="en-US" sz="2999">
                <a:solidFill>
                  <a:srgbClr val="000000"/>
                </a:solidFill>
                <a:latin typeface="Open Sauce Light"/>
              </a:rPr>
              <a:t>There are many areas in our country where doctors are not always available. With the use of this expert system, it is not necessary to consult with a doctor for every single sickness.</a:t>
            </a:r>
          </a:p>
          <a:p>
            <a:pPr algn="just">
              <a:lnSpc>
                <a:spcPts val="4409"/>
              </a:lnSpc>
            </a:pPr>
          </a:p>
          <a:p>
            <a:pPr algn="just" marL="647694" indent="-323847" lvl="1">
              <a:lnSpc>
                <a:spcPts val="4409"/>
              </a:lnSpc>
              <a:buFont typeface="Arial"/>
              <a:buChar char="•"/>
            </a:pPr>
            <a:r>
              <a:rPr lang="en-US" sz="2999">
                <a:solidFill>
                  <a:srgbClr val="000000"/>
                </a:solidFill>
                <a:latin typeface="Open Sauce Light"/>
              </a:rPr>
              <a:t>Many people in our country cannot afford the costs associated with seeing doctors. As a result, they avoid consulting with doctors and instead go to a medical store and buy medicine without first ensuring that it is appropriate for their needs.</a:t>
            </a:r>
          </a:p>
          <a:p>
            <a:pPr algn="just">
              <a:lnSpc>
                <a:spcPts val="4409"/>
              </a:lnSpc>
            </a:pPr>
          </a:p>
          <a:p>
            <a:pPr algn="just" marL="647694" indent="-323847" lvl="1">
              <a:lnSpc>
                <a:spcPts val="4409"/>
              </a:lnSpc>
              <a:buFont typeface="Arial"/>
              <a:buChar char="•"/>
            </a:pPr>
            <a:r>
              <a:rPr lang="en-US" sz="2999">
                <a:solidFill>
                  <a:srgbClr val="000000"/>
                </a:solidFill>
                <a:latin typeface="Open Sauce Light"/>
              </a:rPr>
              <a:t>Making an appointment with a doctor takes a lot of time because there is a lot of rush, and if someone wants a quick consultation, it's usually not possible. However, using our expert system, we can do the same thing whenever and wherever.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name="Group 3" id="3"/>
          <p:cNvGrpSpPr/>
          <p:nvPr/>
        </p:nvGrpSpPr>
        <p:grpSpPr>
          <a:xfrm rot="0">
            <a:off x="1028700" y="576023"/>
            <a:ext cx="15997582" cy="9134955"/>
            <a:chOff x="0" y="0"/>
            <a:chExt cx="4213355" cy="2405914"/>
          </a:xfrm>
        </p:grpSpPr>
        <p:sp>
          <p:nvSpPr>
            <p:cNvPr name="Freeform 4" id="4"/>
            <p:cNvSpPr/>
            <p:nvPr/>
          </p:nvSpPr>
          <p:spPr>
            <a:xfrm flipH="false" flipV="false" rot="0">
              <a:off x="0" y="0"/>
              <a:ext cx="4213355" cy="2405914"/>
            </a:xfrm>
            <a:custGeom>
              <a:avLst/>
              <a:gdLst/>
              <a:ahLst/>
              <a:cxnLst/>
              <a:rect r="r" b="b" t="t" l="l"/>
              <a:pathLst>
                <a:path h="2405914" w="4213355">
                  <a:moveTo>
                    <a:pt x="0" y="0"/>
                  </a:moveTo>
                  <a:lnTo>
                    <a:pt x="4213355" y="0"/>
                  </a:lnTo>
                  <a:lnTo>
                    <a:pt x="4213355" y="2405914"/>
                  </a:lnTo>
                  <a:lnTo>
                    <a:pt x="0" y="2405914"/>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213355" cy="2434489"/>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7348930" y="2765536"/>
            <a:ext cx="20285621"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2305883" y="3010424"/>
            <a:ext cx="14520406" cy="5951648"/>
          </a:xfrm>
          <a:prstGeom prst="rect">
            <a:avLst/>
          </a:prstGeom>
        </p:spPr>
        <p:txBody>
          <a:bodyPr anchor="t" rtlCol="false" tIns="0" lIns="0" bIns="0" rIns="0">
            <a:spAutoFit/>
          </a:bodyPr>
          <a:lstStyle/>
          <a:p>
            <a:pPr marL="660251" indent="-330125" lvl="1">
              <a:lnSpc>
                <a:spcPts val="4281"/>
              </a:lnSpc>
              <a:buFont typeface="Arial"/>
              <a:buChar char="•"/>
            </a:pPr>
            <a:r>
              <a:rPr lang="en-US" sz="3058">
                <a:solidFill>
                  <a:srgbClr val="000000"/>
                </a:solidFill>
                <a:latin typeface="Canva Sans"/>
              </a:rPr>
              <a:t>Initially, our dataset comprised an extensive array of 132 diseases, each linked to a comprehensive list of 189 symptoms. </a:t>
            </a:r>
          </a:p>
          <a:p>
            <a:pPr>
              <a:lnSpc>
                <a:spcPts val="4281"/>
              </a:lnSpc>
            </a:pPr>
          </a:p>
          <a:p>
            <a:pPr marL="660251" indent="-330125" lvl="1">
              <a:lnSpc>
                <a:spcPts val="4281"/>
              </a:lnSpc>
              <a:buFont typeface="Arial"/>
              <a:buChar char="•"/>
            </a:pPr>
            <a:r>
              <a:rPr lang="en-US" sz="3058">
                <a:solidFill>
                  <a:srgbClr val="000000"/>
                </a:solidFill>
                <a:latin typeface="Canva Sans"/>
              </a:rPr>
              <a:t>These diseases spanned various physiological systems, encompassing respiratory, ocular (eye), auditory (ear), hepatic (liver), and systemic conditions. </a:t>
            </a:r>
          </a:p>
          <a:p>
            <a:pPr>
              <a:lnSpc>
                <a:spcPts val="4281"/>
              </a:lnSpc>
            </a:pPr>
          </a:p>
          <a:p>
            <a:pPr marL="660251" indent="-330125" lvl="1">
              <a:lnSpc>
                <a:spcPts val="4281"/>
              </a:lnSpc>
              <a:buFont typeface="Arial"/>
              <a:buChar char="•"/>
            </a:pPr>
            <a:r>
              <a:rPr lang="en-US" sz="3058">
                <a:solidFill>
                  <a:srgbClr val="000000"/>
                </a:solidFill>
                <a:latin typeface="Canva Sans"/>
              </a:rPr>
              <a:t>To represent the relationship between diseases and symptoms, a binary system (marked as 0/1) was employed. In this framework, the binary notation denoted the presence (marked as 1) or absence (marked as 0) of a specific symptom within the profile of each disease. </a:t>
            </a:r>
          </a:p>
        </p:txBody>
      </p:sp>
      <p:sp>
        <p:nvSpPr>
          <p:cNvPr name="TextBox 8" id="8"/>
          <p:cNvSpPr txBox="true"/>
          <p:nvPr/>
        </p:nvSpPr>
        <p:spPr>
          <a:xfrm rot="0">
            <a:off x="3737687" y="1942536"/>
            <a:ext cx="10812627" cy="823000"/>
          </a:xfrm>
          <a:prstGeom prst="rect">
            <a:avLst/>
          </a:prstGeom>
        </p:spPr>
        <p:txBody>
          <a:bodyPr anchor="t" rtlCol="false" tIns="0" lIns="0" bIns="0" rIns="0">
            <a:spAutoFit/>
          </a:bodyPr>
          <a:lstStyle/>
          <a:p>
            <a:pPr algn="ctr">
              <a:lnSpc>
                <a:spcPts val="6151"/>
              </a:lnSpc>
            </a:pPr>
            <a:r>
              <a:rPr lang="en-US" sz="6151">
                <a:solidFill>
                  <a:srgbClr val="000000"/>
                </a:solidFill>
                <a:latin typeface="Open Sauce"/>
              </a:rPr>
              <a:t> PROGRESS</a:t>
            </a:r>
          </a:p>
        </p:txBody>
      </p:sp>
      <p:sp>
        <p:nvSpPr>
          <p:cNvPr name="TextBox 9" id="9"/>
          <p:cNvSpPr txBox="true"/>
          <p:nvPr/>
        </p:nvSpPr>
        <p:spPr>
          <a:xfrm rot="0">
            <a:off x="4255434" y="1076325"/>
            <a:ext cx="10128906" cy="773430"/>
          </a:xfrm>
          <a:prstGeom prst="rect">
            <a:avLst/>
          </a:prstGeom>
        </p:spPr>
        <p:txBody>
          <a:bodyPr anchor="t" rtlCol="false" tIns="0" lIns="0" bIns="0" rIns="0">
            <a:spAutoFit/>
          </a:bodyPr>
          <a:lstStyle/>
          <a:p>
            <a:pPr algn="ctr">
              <a:lnSpc>
                <a:spcPts val="5940"/>
              </a:lnSpc>
            </a:pPr>
            <a:r>
              <a:rPr lang="en-US" sz="5400" spc="172">
                <a:solidFill>
                  <a:srgbClr val="000000"/>
                </a:solidFill>
                <a:latin typeface="Days"/>
              </a:rPr>
              <a:t>DATASET GENERATION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name="Group 3" id="3"/>
          <p:cNvGrpSpPr/>
          <p:nvPr/>
        </p:nvGrpSpPr>
        <p:grpSpPr>
          <a:xfrm rot="0">
            <a:off x="1028700" y="241967"/>
            <a:ext cx="16230600" cy="9769511"/>
            <a:chOff x="0" y="0"/>
            <a:chExt cx="4274726" cy="2573040"/>
          </a:xfrm>
        </p:grpSpPr>
        <p:sp>
          <p:nvSpPr>
            <p:cNvPr name="Freeform 4" id="4"/>
            <p:cNvSpPr/>
            <p:nvPr/>
          </p:nvSpPr>
          <p:spPr>
            <a:xfrm flipH="false" flipV="false" rot="0">
              <a:off x="0" y="0"/>
              <a:ext cx="4274726" cy="2573040"/>
            </a:xfrm>
            <a:custGeom>
              <a:avLst/>
              <a:gdLst/>
              <a:ahLst/>
              <a:cxnLst/>
              <a:rect r="r" b="b" t="t" l="l"/>
              <a:pathLst>
                <a:path h="2573040" w="4274726">
                  <a:moveTo>
                    <a:pt x="0" y="0"/>
                  </a:moveTo>
                  <a:lnTo>
                    <a:pt x="4274726" y="0"/>
                  </a:lnTo>
                  <a:lnTo>
                    <a:pt x="4274726" y="2573040"/>
                  </a:lnTo>
                  <a:lnTo>
                    <a:pt x="0" y="2573040"/>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274726" cy="2601615"/>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7372417" y="2436726"/>
            <a:ext cx="20285621"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1883797" y="2951618"/>
            <a:ext cx="14520406" cy="6494573"/>
          </a:xfrm>
          <a:prstGeom prst="rect">
            <a:avLst/>
          </a:prstGeom>
        </p:spPr>
        <p:txBody>
          <a:bodyPr anchor="t" rtlCol="false" tIns="0" lIns="0" bIns="0" rIns="0">
            <a:spAutoFit/>
          </a:bodyPr>
          <a:lstStyle/>
          <a:p>
            <a:pPr marL="660251" indent="-330125" lvl="1">
              <a:lnSpc>
                <a:spcPts val="4281"/>
              </a:lnSpc>
              <a:buFont typeface="Arial"/>
              <a:buChar char="•"/>
            </a:pPr>
            <a:r>
              <a:rPr lang="en-US" sz="3058">
                <a:solidFill>
                  <a:srgbClr val="000000"/>
                </a:solidFill>
                <a:latin typeface="Canva Sans"/>
              </a:rPr>
              <a:t>Following the initial dataset creation, our focus shifted towards a refined subset concentrated on respiratory ailments, encompassing post-COVID conditions and diseases associated with occurrences post-COVID.</a:t>
            </a:r>
          </a:p>
          <a:p>
            <a:pPr>
              <a:lnSpc>
                <a:spcPts val="4281"/>
              </a:lnSpc>
            </a:pPr>
          </a:p>
          <a:p>
            <a:pPr marL="660251" indent="-330125" lvl="1">
              <a:lnSpc>
                <a:spcPts val="4281"/>
              </a:lnSpc>
              <a:buFont typeface="Arial"/>
              <a:buChar char="•"/>
            </a:pPr>
            <a:r>
              <a:rPr lang="en-US" sz="3058">
                <a:solidFill>
                  <a:srgbClr val="000000"/>
                </a:solidFill>
                <a:latin typeface="Canva Sans"/>
              </a:rPr>
              <a:t>Additionally, common diseases and systemic ailments were integrated, broadening the dataset's scope. </a:t>
            </a:r>
          </a:p>
          <a:p>
            <a:pPr>
              <a:lnSpc>
                <a:spcPts val="4281"/>
              </a:lnSpc>
            </a:pPr>
          </a:p>
          <a:p>
            <a:pPr marL="660251" indent="-330125" lvl="1">
              <a:lnSpc>
                <a:spcPts val="4281"/>
              </a:lnSpc>
              <a:buFont typeface="Arial"/>
              <a:buChar char="•"/>
            </a:pPr>
            <a:r>
              <a:rPr lang="en-US" sz="3058">
                <a:solidFill>
                  <a:srgbClr val="000000"/>
                </a:solidFill>
                <a:latin typeface="Canva Sans"/>
              </a:rPr>
              <a:t>Notably, </a:t>
            </a:r>
            <a:r>
              <a:rPr lang="en-US" sz="3058" u="sng">
                <a:solidFill>
                  <a:srgbClr val="000000"/>
                </a:solidFill>
                <a:latin typeface="Canva Sans"/>
                <a:hlinkClick r:id="rId3" tooltip="https://colab.research.google.com/drive/1dMuCo37YbMxNjBEbz5zZJ-7dieXF6DUg"/>
              </a:rPr>
              <a:t>a revised coding system (0, 1, 2, 3) was implemented</a:t>
            </a:r>
            <a:r>
              <a:rPr lang="en-US" sz="3058">
                <a:solidFill>
                  <a:srgbClr val="000000"/>
                </a:solidFill>
                <a:latin typeface="Canva Sans"/>
              </a:rPr>
              <a:t>, signifying the probability levels of symptom manifestation within each disease profile. This adjustment facilitated a nuanced representation, assigning different probability values to symptoms, enriching the dataset for improved analytical insights</a:t>
            </a:r>
          </a:p>
        </p:txBody>
      </p:sp>
      <p:sp>
        <p:nvSpPr>
          <p:cNvPr name="TextBox 8" id="8"/>
          <p:cNvSpPr txBox="true"/>
          <p:nvPr/>
        </p:nvSpPr>
        <p:spPr>
          <a:xfrm rot="0">
            <a:off x="3890087" y="1575626"/>
            <a:ext cx="10812627" cy="823000"/>
          </a:xfrm>
          <a:prstGeom prst="rect">
            <a:avLst/>
          </a:prstGeom>
        </p:spPr>
        <p:txBody>
          <a:bodyPr anchor="t" rtlCol="false" tIns="0" lIns="0" bIns="0" rIns="0">
            <a:spAutoFit/>
          </a:bodyPr>
          <a:lstStyle/>
          <a:p>
            <a:pPr algn="ctr">
              <a:lnSpc>
                <a:spcPts val="6151"/>
              </a:lnSpc>
            </a:pPr>
            <a:r>
              <a:rPr lang="en-US" sz="6151">
                <a:solidFill>
                  <a:srgbClr val="000000"/>
                </a:solidFill>
                <a:latin typeface="Open Sauce"/>
              </a:rPr>
              <a:t>PROGRESS</a:t>
            </a:r>
          </a:p>
        </p:txBody>
      </p:sp>
      <p:sp>
        <p:nvSpPr>
          <p:cNvPr name="TextBox 9" id="9"/>
          <p:cNvSpPr txBox="true"/>
          <p:nvPr/>
        </p:nvSpPr>
        <p:spPr>
          <a:xfrm rot="0">
            <a:off x="4079547" y="665797"/>
            <a:ext cx="10128906" cy="773430"/>
          </a:xfrm>
          <a:prstGeom prst="rect">
            <a:avLst/>
          </a:prstGeom>
        </p:spPr>
        <p:txBody>
          <a:bodyPr anchor="t" rtlCol="false" tIns="0" lIns="0" bIns="0" rIns="0">
            <a:spAutoFit/>
          </a:bodyPr>
          <a:lstStyle/>
          <a:p>
            <a:pPr algn="ctr">
              <a:lnSpc>
                <a:spcPts val="5940"/>
              </a:lnSpc>
            </a:pPr>
            <a:r>
              <a:rPr lang="en-US" sz="5400" spc="172">
                <a:solidFill>
                  <a:srgbClr val="000000"/>
                </a:solidFill>
                <a:latin typeface="Days"/>
              </a:rPr>
              <a:t>DATASET GENERATION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grpSp>
        <p:nvGrpSpPr>
          <p:cNvPr name="Group 3" id="3"/>
          <p:cNvGrpSpPr/>
          <p:nvPr/>
        </p:nvGrpSpPr>
        <p:grpSpPr>
          <a:xfrm rot="0">
            <a:off x="1028700" y="618172"/>
            <a:ext cx="16230600" cy="9102761"/>
            <a:chOff x="0" y="0"/>
            <a:chExt cx="4274726" cy="2397435"/>
          </a:xfrm>
        </p:grpSpPr>
        <p:sp>
          <p:nvSpPr>
            <p:cNvPr name="Freeform 4" id="4"/>
            <p:cNvSpPr/>
            <p:nvPr/>
          </p:nvSpPr>
          <p:spPr>
            <a:xfrm flipH="false" flipV="false" rot="0">
              <a:off x="0" y="0"/>
              <a:ext cx="4274726" cy="2397435"/>
            </a:xfrm>
            <a:custGeom>
              <a:avLst/>
              <a:gdLst/>
              <a:ahLst/>
              <a:cxnLst/>
              <a:rect r="r" b="b" t="t" l="l"/>
              <a:pathLst>
                <a:path h="2397435" w="4274726">
                  <a:moveTo>
                    <a:pt x="0" y="0"/>
                  </a:moveTo>
                  <a:lnTo>
                    <a:pt x="4274726" y="0"/>
                  </a:lnTo>
                  <a:lnTo>
                    <a:pt x="4274726" y="2397435"/>
                  </a:lnTo>
                  <a:lnTo>
                    <a:pt x="0" y="2397435"/>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274726" cy="2426010"/>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7137553" y="3061987"/>
            <a:ext cx="20285621" cy="0"/>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1671321" y="3520620"/>
            <a:ext cx="14520406" cy="5951648"/>
          </a:xfrm>
          <a:prstGeom prst="rect">
            <a:avLst/>
          </a:prstGeom>
        </p:spPr>
        <p:txBody>
          <a:bodyPr anchor="t" rtlCol="false" tIns="0" lIns="0" bIns="0" rIns="0">
            <a:spAutoFit/>
          </a:bodyPr>
          <a:lstStyle/>
          <a:p>
            <a:pPr marL="660251" indent="-330125" lvl="1">
              <a:lnSpc>
                <a:spcPts val="4281"/>
              </a:lnSpc>
              <a:buFont typeface="Arial"/>
              <a:buChar char="•"/>
            </a:pPr>
            <a:r>
              <a:rPr lang="en-US" sz="3058">
                <a:solidFill>
                  <a:srgbClr val="000000"/>
                </a:solidFill>
                <a:latin typeface="Canva Sans"/>
              </a:rPr>
              <a:t>In our current dataset, we've curated information on 50 diseases correlated with 91 distinct symptoms. </a:t>
            </a:r>
          </a:p>
          <a:p>
            <a:pPr>
              <a:lnSpc>
                <a:spcPts val="4281"/>
              </a:lnSpc>
            </a:pPr>
          </a:p>
          <a:p>
            <a:pPr marL="660251" indent="-330125" lvl="1">
              <a:lnSpc>
                <a:spcPts val="4281"/>
              </a:lnSpc>
              <a:buFont typeface="Arial"/>
              <a:buChar char="•"/>
            </a:pPr>
            <a:r>
              <a:rPr lang="en-US" sz="3058">
                <a:solidFill>
                  <a:srgbClr val="000000"/>
                </a:solidFill>
                <a:latin typeface="Canva Sans"/>
              </a:rPr>
              <a:t>Our dataset's creation involved a meticulous process where we initially compiled information using online resources, including extensive Google searches and reference books. </a:t>
            </a:r>
          </a:p>
          <a:p>
            <a:pPr>
              <a:lnSpc>
                <a:spcPts val="4281"/>
              </a:lnSpc>
            </a:pPr>
          </a:p>
          <a:p>
            <a:pPr marL="660251" indent="-330125" lvl="1">
              <a:lnSpc>
                <a:spcPts val="4281"/>
              </a:lnSpc>
              <a:buFont typeface="Arial"/>
              <a:buChar char="•"/>
            </a:pPr>
            <a:r>
              <a:rPr lang="en-US" sz="3058">
                <a:solidFill>
                  <a:srgbClr val="000000"/>
                </a:solidFill>
                <a:latin typeface="Canva Sans"/>
              </a:rPr>
              <a:t>Subsequently, to ensure accuracy and reliability, we cross-verified our dataset by comparing and validating the information with various reputable datasets available. </a:t>
            </a:r>
          </a:p>
          <a:p>
            <a:pPr>
              <a:lnSpc>
                <a:spcPts val="4281"/>
              </a:lnSpc>
            </a:pPr>
          </a:p>
        </p:txBody>
      </p:sp>
      <p:sp>
        <p:nvSpPr>
          <p:cNvPr name="TextBox 8" id="8"/>
          <p:cNvSpPr txBox="true"/>
          <p:nvPr/>
        </p:nvSpPr>
        <p:spPr>
          <a:xfrm rot="0">
            <a:off x="3737687" y="1964055"/>
            <a:ext cx="10812627" cy="823000"/>
          </a:xfrm>
          <a:prstGeom prst="rect">
            <a:avLst/>
          </a:prstGeom>
        </p:spPr>
        <p:txBody>
          <a:bodyPr anchor="t" rtlCol="false" tIns="0" lIns="0" bIns="0" rIns="0">
            <a:spAutoFit/>
          </a:bodyPr>
          <a:lstStyle/>
          <a:p>
            <a:pPr algn="ctr">
              <a:lnSpc>
                <a:spcPts val="6151"/>
              </a:lnSpc>
            </a:pPr>
            <a:r>
              <a:rPr lang="en-US" sz="6151" u="sng">
                <a:solidFill>
                  <a:srgbClr val="000000"/>
                </a:solidFill>
                <a:latin typeface="Open Sauce"/>
                <a:hlinkClick r:id="rId3" tooltip="https://docs.google.com/spreadsheets/d/1ZiMEMJbJN07Z_JQpUO2L3IG2xercvuhvBkojWXVlatM/edit?usp=sharing"/>
              </a:rPr>
              <a:t>PROGRESS</a:t>
            </a:r>
          </a:p>
        </p:txBody>
      </p:sp>
      <p:sp>
        <p:nvSpPr>
          <p:cNvPr name="TextBox 9" id="9"/>
          <p:cNvSpPr txBox="true"/>
          <p:nvPr/>
        </p:nvSpPr>
        <p:spPr>
          <a:xfrm rot="0">
            <a:off x="4231947" y="1076325"/>
            <a:ext cx="10128906" cy="773430"/>
          </a:xfrm>
          <a:prstGeom prst="rect">
            <a:avLst/>
          </a:prstGeom>
        </p:spPr>
        <p:txBody>
          <a:bodyPr anchor="t" rtlCol="false" tIns="0" lIns="0" bIns="0" rIns="0">
            <a:spAutoFit/>
          </a:bodyPr>
          <a:lstStyle/>
          <a:p>
            <a:pPr algn="ctr">
              <a:lnSpc>
                <a:spcPts val="5940"/>
              </a:lnSpc>
            </a:pPr>
            <a:r>
              <a:rPr lang="en-US" sz="5400" spc="172">
                <a:solidFill>
                  <a:srgbClr val="000000"/>
                </a:solidFill>
                <a:latin typeface="Days"/>
              </a:rPr>
              <a:t>DATASET GENERATION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5337" y="2224994"/>
            <a:ext cx="16033963" cy="7658798"/>
            <a:chOff x="0" y="0"/>
            <a:chExt cx="4222937" cy="2017132"/>
          </a:xfrm>
        </p:grpSpPr>
        <p:sp>
          <p:nvSpPr>
            <p:cNvPr name="Freeform 4" id="4"/>
            <p:cNvSpPr/>
            <p:nvPr/>
          </p:nvSpPr>
          <p:spPr>
            <a:xfrm flipH="false" flipV="false" rot="0">
              <a:off x="0" y="0"/>
              <a:ext cx="4222937" cy="2017132"/>
            </a:xfrm>
            <a:custGeom>
              <a:avLst/>
              <a:gdLst/>
              <a:ahLst/>
              <a:cxnLst/>
              <a:rect r="r" b="b" t="t" l="l"/>
              <a:pathLst>
                <a:path h="2017132" w="4222937">
                  <a:moveTo>
                    <a:pt x="0" y="0"/>
                  </a:moveTo>
                  <a:lnTo>
                    <a:pt x="4222937" y="0"/>
                  </a:lnTo>
                  <a:lnTo>
                    <a:pt x="4222937" y="2017132"/>
                  </a:lnTo>
                  <a:lnTo>
                    <a:pt x="0" y="2017132"/>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222937" cy="2045707"/>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30826" y="2504356"/>
            <a:ext cx="14475521" cy="6941661"/>
          </a:xfrm>
          <a:prstGeom prst="rect">
            <a:avLst/>
          </a:prstGeom>
        </p:spPr>
        <p:txBody>
          <a:bodyPr anchor="t" rtlCol="false" tIns="0" lIns="0" bIns="0" rIns="0">
            <a:spAutoFit/>
          </a:bodyPr>
          <a:lstStyle/>
          <a:p>
            <a:pPr marL="672690" indent="-336345" lvl="1">
              <a:lnSpc>
                <a:spcPts val="4580"/>
              </a:lnSpc>
              <a:buFont typeface="Arial"/>
              <a:buChar char="•"/>
            </a:pPr>
            <a:r>
              <a:rPr lang="en-US" sz="3115">
                <a:solidFill>
                  <a:srgbClr val="000000"/>
                </a:solidFill>
                <a:latin typeface="Open Sauce Light"/>
              </a:rPr>
              <a:t> Leveraging the capabilities of Matplotlib, Pandas, and Seaborn libraries, we employed diverse graphical representations. </a:t>
            </a:r>
          </a:p>
          <a:p>
            <a:pPr marL="672690" indent="-336345" lvl="1">
              <a:lnSpc>
                <a:spcPts val="4580"/>
              </a:lnSpc>
              <a:buFont typeface="Arial"/>
              <a:buChar char="•"/>
            </a:pPr>
            <a:r>
              <a:rPr lang="en-US" sz="3115">
                <a:solidFill>
                  <a:srgbClr val="000000"/>
                </a:solidFill>
                <a:latin typeface="Open Sauce Light"/>
              </a:rPr>
              <a:t>These included horizontal bar graphs, portraying the frequency of symptoms across various diseases, heatmaps illustrating the presence or absence of symptoms for each disease, and intersection matrix plots highlighting the overlaps between symptoms and diseases. </a:t>
            </a:r>
          </a:p>
          <a:p>
            <a:pPr marL="672690" indent="-336345" lvl="1">
              <a:lnSpc>
                <a:spcPts val="4580"/>
              </a:lnSpc>
              <a:buFont typeface="Arial"/>
              <a:buChar char="•"/>
            </a:pPr>
            <a:r>
              <a:rPr lang="en-US" sz="3115">
                <a:solidFill>
                  <a:srgbClr val="000000"/>
                </a:solidFill>
                <a:latin typeface="Open Sauce Light"/>
              </a:rPr>
              <a:t>Furthermore, vertical bar graphs were instrumental in depicting the number of symptoms associated with each disease, while pie charts provided a clear distribution of diseases or symptoms categorized by their respective target organs.</a:t>
            </a:r>
          </a:p>
          <a:p>
            <a:pPr marL="672690" indent="-336345" lvl="1">
              <a:lnSpc>
                <a:spcPts val="4580"/>
              </a:lnSpc>
              <a:buFont typeface="Arial"/>
              <a:buChar char="•"/>
            </a:pPr>
            <a:r>
              <a:rPr lang="en-US" sz="3115">
                <a:solidFill>
                  <a:srgbClr val="000000"/>
                </a:solidFill>
                <a:latin typeface="Open Sauce Light"/>
              </a:rPr>
              <a:t>To establish complex associations, we constructed network graphs connecting target organs, diseases, and symptoms.</a:t>
            </a:r>
          </a:p>
        </p:txBody>
      </p:sp>
      <p:sp>
        <p:nvSpPr>
          <p:cNvPr name="TextBox 7" id="7"/>
          <p:cNvSpPr txBox="true"/>
          <p:nvPr/>
        </p:nvSpPr>
        <p:spPr>
          <a:xfrm rot="0">
            <a:off x="3462273" y="1152525"/>
            <a:ext cx="10812627" cy="837605"/>
          </a:xfrm>
          <a:prstGeom prst="rect">
            <a:avLst/>
          </a:prstGeom>
        </p:spPr>
        <p:txBody>
          <a:bodyPr anchor="t" rtlCol="false" tIns="0" lIns="0" bIns="0" rIns="0">
            <a:spAutoFit/>
          </a:bodyPr>
          <a:lstStyle/>
          <a:p>
            <a:pPr algn="ctr">
              <a:lnSpc>
                <a:spcPts val="6351"/>
              </a:lnSpc>
            </a:pPr>
            <a:r>
              <a:rPr lang="en-US" sz="6351" u="sng">
                <a:solidFill>
                  <a:srgbClr val="000000"/>
                </a:solidFill>
                <a:latin typeface="Open Sauce"/>
                <a:hlinkClick r:id="rId4" tooltip="https://colab.research.google.com/drive/1FBF2jw5kAP_1Ag4ADigOMmoDcI-puCiU#scrollTo=PlCDmIBScbR2"/>
              </a:rPr>
              <a:t>ANALYSIS</a:t>
            </a:r>
          </a:p>
        </p:txBody>
      </p:sp>
      <p:sp>
        <p:nvSpPr>
          <p:cNvPr name="TextBox 8" id="8"/>
          <p:cNvSpPr txBox="true"/>
          <p:nvPr/>
        </p:nvSpPr>
        <p:spPr>
          <a:xfrm rot="0">
            <a:off x="4297348" y="254000"/>
            <a:ext cx="9142476"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DAF1t1izwXI</dc:identifier>
  <dcterms:modified xsi:type="dcterms:W3CDTF">2011-08-01T06:04:30Z</dcterms:modified>
  <cp:revision>1</cp:revision>
  <dc:title>Mini Project</dc:title>
</cp:coreProperties>
</file>